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980" r:id="rId3"/>
    <p:sldId id="256" r:id="rId4"/>
    <p:sldId id="269" r:id="rId5"/>
    <p:sldId id="270" r:id="rId6"/>
    <p:sldId id="271" r:id="rId7"/>
    <p:sldId id="982" r:id="rId8"/>
    <p:sldId id="272" r:id="rId9"/>
    <p:sldId id="273" r:id="rId10"/>
    <p:sldId id="274" r:id="rId11"/>
    <p:sldId id="275" r:id="rId12"/>
    <p:sldId id="276" r:id="rId13"/>
    <p:sldId id="277" r:id="rId14"/>
    <p:sldId id="278" r:id="rId15"/>
    <p:sldId id="98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2DD83-DC16-48C1-B498-52C228D99AA4}" type="datetimeFigureOut">
              <a:rPr lang="tr-TR" smtClean="0"/>
              <a:t>17.04.2020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4EA22-5ACB-4729-9E76-D1C5FE149336}" type="slidenum">
              <a:rPr lang="tr-TR" smtClean="0"/>
              <a:t>‹#›</a:t>
            </a:fld>
            <a:endParaRPr lang="tr-TR"/>
          </a:p>
        </p:txBody>
      </p:sp>
    </p:spTree>
    <p:extLst>
      <p:ext uri="{BB962C8B-B14F-4D97-AF65-F5344CB8AC3E}">
        <p14:creationId xmlns:p14="http://schemas.microsoft.com/office/powerpoint/2010/main" val="127399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2C0DF-A3FA-4CC1-909F-62B9FD6D3C5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548965B-6915-48E3-979D-E53EF7811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D235288-CBCB-4A45-9042-63643C8A03FE}"/>
              </a:ext>
            </a:extLst>
          </p:cNvPr>
          <p:cNvSpPr>
            <a:spLocks noGrp="1"/>
          </p:cNvSpPr>
          <p:nvPr>
            <p:ph type="dt" sz="half" idx="10"/>
          </p:nvPr>
        </p:nvSpPr>
        <p:spPr/>
        <p:txBody>
          <a:bodyPr/>
          <a:lstStyle/>
          <a:p>
            <a:fld id="{AC18AB1B-CCCF-43EF-AD91-EFD76FE57428}" type="datetime1">
              <a:rPr lang="tr-TR" smtClean="0"/>
              <a:t>17.04.2020</a:t>
            </a:fld>
            <a:endParaRPr lang="tr-TR"/>
          </a:p>
        </p:txBody>
      </p:sp>
      <p:sp>
        <p:nvSpPr>
          <p:cNvPr id="5" name="Alt Bilgi Yer Tutucusu 4">
            <a:extLst>
              <a:ext uri="{FF2B5EF4-FFF2-40B4-BE49-F238E27FC236}">
                <a16:creationId xmlns:a16="http://schemas.microsoft.com/office/drawing/2014/main" id="{AF979441-0EFD-42C3-8588-AD29C164BD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E01B7A-8397-4EAD-B4E1-A6C1BA02CB48}"/>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293521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0BDA1E-C881-4FCA-AC9C-40F4784E8DD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3B0E714-EF33-4B94-9D98-311EFCD051B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95F1BC-7865-4252-9DFC-BB0066AC45F5}"/>
              </a:ext>
            </a:extLst>
          </p:cNvPr>
          <p:cNvSpPr>
            <a:spLocks noGrp="1"/>
          </p:cNvSpPr>
          <p:nvPr>
            <p:ph type="dt" sz="half" idx="10"/>
          </p:nvPr>
        </p:nvSpPr>
        <p:spPr/>
        <p:txBody>
          <a:bodyPr/>
          <a:lstStyle/>
          <a:p>
            <a:fld id="{6680965F-71C3-4AC3-940F-7CD15DFCBDBD}" type="datetime1">
              <a:rPr lang="tr-TR" smtClean="0"/>
              <a:t>17.04.2020</a:t>
            </a:fld>
            <a:endParaRPr lang="tr-TR"/>
          </a:p>
        </p:txBody>
      </p:sp>
      <p:sp>
        <p:nvSpPr>
          <p:cNvPr id="5" name="Alt Bilgi Yer Tutucusu 4">
            <a:extLst>
              <a:ext uri="{FF2B5EF4-FFF2-40B4-BE49-F238E27FC236}">
                <a16:creationId xmlns:a16="http://schemas.microsoft.com/office/drawing/2014/main" id="{C0417703-F403-416A-A2D4-051718D85B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A85C4C-0993-4D7F-9235-70A244AE9359}"/>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235929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0D14C29-77AE-47A5-A8B7-0499192CD7E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A17D192-2A4F-4200-BE93-E732159CF5E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F20B59-2F33-463F-A471-F6A80E809E8D}"/>
              </a:ext>
            </a:extLst>
          </p:cNvPr>
          <p:cNvSpPr>
            <a:spLocks noGrp="1"/>
          </p:cNvSpPr>
          <p:nvPr>
            <p:ph type="dt" sz="half" idx="10"/>
          </p:nvPr>
        </p:nvSpPr>
        <p:spPr/>
        <p:txBody>
          <a:bodyPr/>
          <a:lstStyle/>
          <a:p>
            <a:fld id="{2272A5A3-07C0-4BF7-926B-1A79583F6693}" type="datetime1">
              <a:rPr lang="tr-TR" smtClean="0"/>
              <a:t>17.04.2020</a:t>
            </a:fld>
            <a:endParaRPr lang="tr-TR"/>
          </a:p>
        </p:txBody>
      </p:sp>
      <p:sp>
        <p:nvSpPr>
          <p:cNvPr id="5" name="Alt Bilgi Yer Tutucusu 4">
            <a:extLst>
              <a:ext uri="{FF2B5EF4-FFF2-40B4-BE49-F238E27FC236}">
                <a16:creationId xmlns:a16="http://schemas.microsoft.com/office/drawing/2014/main" id="{E0B204FD-2652-488B-9380-07573B49896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1D544D-A240-45A2-8E3A-FD496E4EC239}"/>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175040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9FE50562-0FA5-4BA8-A5EF-36C86672918F}"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76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789DCE10-3440-4DCB-9B10-D5FF78AA4C73}"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344196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6337E6A-C56F-4741-8743-15078A13D687}"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121285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BB1F67F1-9DDB-4E2D-9A95-094E7B7CFFEC}" type="datetime1">
              <a:rPr lang="tr-TR" smtClean="0"/>
              <a:t>17.04.2020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3826743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CF67F0F6-0473-4074-91B3-3FC03814E620}" type="datetime1">
              <a:rPr lang="tr-TR" smtClean="0"/>
              <a:t>17.04.2020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348070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Date Placeholder 2"/>
          <p:cNvSpPr>
            <a:spLocks noGrp="1"/>
          </p:cNvSpPr>
          <p:nvPr>
            <p:ph type="dt" sz="half" idx="10"/>
          </p:nvPr>
        </p:nvSpPr>
        <p:spPr/>
        <p:txBody>
          <a:bodyPr/>
          <a:lstStyle/>
          <a:p>
            <a:fld id="{8844391A-A94A-495A-9EB2-61765127B2A8}" type="datetime1">
              <a:rPr lang="tr-TR" smtClean="0"/>
              <a:t>17.04.2020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3325102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CAE8B-399E-4765-96FA-51B17792EA1C}" type="datetime1">
              <a:rPr lang="tr-TR" smtClean="0"/>
              <a:t>17.04.2020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307103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82FDCE8-4D4B-4AEE-B05D-DC5D611ABB47}" type="datetime1">
              <a:rPr lang="tr-TR" smtClean="0"/>
              <a:t>17.04.2020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98176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22193A-0747-458C-B314-B447B104E1F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EAC8485-DA11-426F-840F-F900D7DB923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4834769-498B-4684-A1DB-4DC54C1BEE7A}"/>
              </a:ext>
            </a:extLst>
          </p:cNvPr>
          <p:cNvSpPr>
            <a:spLocks noGrp="1"/>
          </p:cNvSpPr>
          <p:nvPr>
            <p:ph type="dt" sz="half" idx="10"/>
          </p:nvPr>
        </p:nvSpPr>
        <p:spPr/>
        <p:txBody>
          <a:bodyPr/>
          <a:lstStyle/>
          <a:p>
            <a:fld id="{D3D8BCA0-C9D8-4F80-A5F5-B29F82C81BBB}" type="datetime1">
              <a:rPr lang="tr-TR" smtClean="0"/>
              <a:t>17.04.2020</a:t>
            </a:fld>
            <a:endParaRPr lang="tr-TR"/>
          </a:p>
        </p:txBody>
      </p:sp>
      <p:sp>
        <p:nvSpPr>
          <p:cNvPr id="5" name="Alt Bilgi Yer Tutucusu 4">
            <a:extLst>
              <a:ext uri="{FF2B5EF4-FFF2-40B4-BE49-F238E27FC236}">
                <a16:creationId xmlns:a16="http://schemas.microsoft.com/office/drawing/2014/main" id="{BB5D7648-C7CE-49CD-B620-C824B413EEC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110C31F-9F15-4DDE-B964-F81AB459C0F5}"/>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3472388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2D535B8-1DB0-4558-B78F-EC3505671F60}" type="datetime1">
              <a:rPr lang="tr-TR" smtClean="0"/>
              <a:t>17.04.2020</a:t>
            </a:fld>
            <a:endParaRPr lang="tr-T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3797494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B92CB0CF-892F-45D9-86A9-BE01B4CC5D29}" type="datetime1">
              <a:rPr lang="tr-TR" smtClean="0"/>
              <a:t>17.04.2020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1115602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0871A25-C5B7-4F1D-A454-17B2DF1E12FB}"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163879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7C31A63-0196-46DE-8C28-CEEEAD406DDC}"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248627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E987AE3-5A77-4DFB-9E02-330ACDDB1F55}"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4035688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161E463-6BE7-43F7-BA98-2834A9E193F2}"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341076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DB6F755-A673-4578-A848-D487CC6CF381}"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890004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FBE0395-98C0-4B4B-B209-1A7EFB6361B4}"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1500587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BF8A2F-33E1-4B61-A659-AACEEFC277B6}" type="datetime1">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550018-0D6E-44FA-8241-70E3CAB48840}" type="slidenum">
              <a:rPr lang="tr-TR" smtClean="0"/>
              <a:t>‹#›</a:t>
            </a:fld>
            <a:endParaRPr lang="tr-TR"/>
          </a:p>
        </p:txBody>
      </p:sp>
    </p:spTree>
    <p:extLst>
      <p:ext uri="{BB962C8B-B14F-4D97-AF65-F5344CB8AC3E}">
        <p14:creationId xmlns:p14="http://schemas.microsoft.com/office/powerpoint/2010/main" val="6655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B42D92-BC07-4CD7-A4FF-DB8696DD54E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7BD26BE-3A1D-44CC-8BD2-458D8517F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406F966-A738-43DB-855F-03ABF31556EA}"/>
              </a:ext>
            </a:extLst>
          </p:cNvPr>
          <p:cNvSpPr>
            <a:spLocks noGrp="1"/>
          </p:cNvSpPr>
          <p:nvPr>
            <p:ph type="dt" sz="half" idx="10"/>
          </p:nvPr>
        </p:nvSpPr>
        <p:spPr/>
        <p:txBody>
          <a:bodyPr/>
          <a:lstStyle/>
          <a:p>
            <a:fld id="{12E693BE-71A9-487E-9FAB-01A59C811F3C}" type="datetime1">
              <a:rPr lang="tr-TR" smtClean="0"/>
              <a:t>17.04.2020</a:t>
            </a:fld>
            <a:endParaRPr lang="tr-TR"/>
          </a:p>
        </p:txBody>
      </p:sp>
      <p:sp>
        <p:nvSpPr>
          <p:cNvPr id="5" name="Alt Bilgi Yer Tutucusu 4">
            <a:extLst>
              <a:ext uri="{FF2B5EF4-FFF2-40B4-BE49-F238E27FC236}">
                <a16:creationId xmlns:a16="http://schemas.microsoft.com/office/drawing/2014/main" id="{947FABFD-1513-44C6-893D-449E5FDB96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6D8D485-CF7E-4531-9E0A-FCD17C674F03}"/>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301843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4E33F8-2469-4830-B16E-1FD49DEBE3A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B1EADCD-0A05-4B59-84DA-1EE8B0175C0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4092BF-D15F-4953-8ACF-77E483C1298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CCAB402-3425-4D91-90BB-D574D43282C5}"/>
              </a:ext>
            </a:extLst>
          </p:cNvPr>
          <p:cNvSpPr>
            <a:spLocks noGrp="1"/>
          </p:cNvSpPr>
          <p:nvPr>
            <p:ph type="dt" sz="half" idx="10"/>
          </p:nvPr>
        </p:nvSpPr>
        <p:spPr/>
        <p:txBody>
          <a:bodyPr/>
          <a:lstStyle/>
          <a:p>
            <a:fld id="{D26EB66E-D657-4AF4-93D9-A4961D4F8FC3}" type="datetime1">
              <a:rPr lang="tr-TR" smtClean="0"/>
              <a:t>17.04.2020</a:t>
            </a:fld>
            <a:endParaRPr lang="tr-TR"/>
          </a:p>
        </p:txBody>
      </p:sp>
      <p:sp>
        <p:nvSpPr>
          <p:cNvPr id="6" name="Alt Bilgi Yer Tutucusu 5">
            <a:extLst>
              <a:ext uri="{FF2B5EF4-FFF2-40B4-BE49-F238E27FC236}">
                <a16:creationId xmlns:a16="http://schemas.microsoft.com/office/drawing/2014/main" id="{E2A6DC3E-C91B-4079-9A35-3826C5BF0EF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F332CBD-31C4-4389-8681-B28F938C35FD}"/>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3138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D2D270-F596-4563-B2B3-1048C8BE0D8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2EFC7DC-2FB9-4A02-9208-509E62EB9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D79BB03-665C-47CD-BEF5-8A7D3687A2C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222720B-29EF-442A-B8FA-66EDC8F5E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42947CD-1A7B-429D-BA65-8F067BC6B01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2486191-87A0-48B0-989D-2F5694C996E0}"/>
              </a:ext>
            </a:extLst>
          </p:cNvPr>
          <p:cNvSpPr>
            <a:spLocks noGrp="1"/>
          </p:cNvSpPr>
          <p:nvPr>
            <p:ph type="dt" sz="half" idx="10"/>
          </p:nvPr>
        </p:nvSpPr>
        <p:spPr/>
        <p:txBody>
          <a:bodyPr/>
          <a:lstStyle/>
          <a:p>
            <a:fld id="{0822F250-38B8-47DD-876B-37EA5E5CF285}" type="datetime1">
              <a:rPr lang="tr-TR" smtClean="0"/>
              <a:t>17.04.2020</a:t>
            </a:fld>
            <a:endParaRPr lang="tr-TR"/>
          </a:p>
        </p:txBody>
      </p:sp>
      <p:sp>
        <p:nvSpPr>
          <p:cNvPr id="8" name="Alt Bilgi Yer Tutucusu 7">
            <a:extLst>
              <a:ext uri="{FF2B5EF4-FFF2-40B4-BE49-F238E27FC236}">
                <a16:creationId xmlns:a16="http://schemas.microsoft.com/office/drawing/2014/main" id="{475D82D0-B840-4E4B-9AAD-25B669DD5BC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8DBCB55-F4CA-4635-B42E-B6FCABA18BAA}"/>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152112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80C583-C70A-467E-8838-9207C1FE0C2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A78253E-D7FA-4C56-B8A5-83182FAEF216}"/>
              </a:ext>
            </a:extLst>
          </p:cNvPr>
          <p:cNvSpPr>
            <a:spLocks noGrp="1"/>
          </p:cNvSpPr>
          <p:nvPr>
            <p:ph type="dt" sz="half" idx="10"/>
          </p:nvPr>
        </p:nvSpPr>
        <p:spPr/>
        <p:txBody>
          <a:bodyPr/>
          <a:lstStyle/>
          <a:p>
            <a:fld id="{E0AB35B1-50E3-4460-93C9-892AFF90F7E1}" type="datetime1">
              <a:rPr lang="tr-TR" smtClean="0"/>
              <a:t>17.04.2020</a:t>
            </a:fld>
            <a:endParaRPr lang="tr-TR"/>
          </a:p>
        </p:txBody>
      </p:sp>
      <p:sp>
        <p:nvSpPr>
          <p:cNvPr id="4" name="Alt Bilgi Yer Tutucusu 3">
            <a:extLst>
              <a:ext uri="{FF2B5EF4-FFF2-40B4-BE49-F238E27FC236}">
                <a16:creationId xmlns:a16="http://schemas.microsoft.com/office/drawing/2014/main" id="{BE39130F-71A1-4FB5-B9A7-C49D87F1E00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E6EC8EE-CD8B-4564-B987-B48386E10CE6}"/>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161605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4EFC91C-918A-47BF-8FCD-37FC51533EC7}"/>
              </a:ext>
            </a:extLst>
          </p:cNvPr>
          <p:cNvSpPr>
            <a:spLocks noGrp="1"/>
          </p:cNvSpPr>
          <p:nvPr>
            <p:ph type="dt" sz="half" idx="10"/>
          </p:nvPr>
        </p:nvSpPr>
        <p:spPr/>
        <p:txBody>
          <a:bodyPr/>
          <a:lstStyle/>
          <a:p>
            <a:fld id="{E103C5C7-1D15-4136-84F0-01C9C19016B6}" type="datetime1">
              <a:rPr lang="tr-TR" smtClean="0"/>
              <a:t>17.04.2020</a:t>
            </a:fld>
            <a:endParaRPr lang="tr-TR"/>
          </a:p>
        </p:txBody>
      </p:sp>
      <p:sp>
        <p:nvSpPr>
          <p:cNvPr id="3" name="Alt Bilgi Yer Tutucusu 2">
            <a:extLst>
              <a:ext uri="{FF2B5EF4-FFF2-40B4-BE49-F238E27FC236}">
                <a16:creationId xmlns:a16="http://schemas.microsoft.com/office/drawing/2014/main" id="{201530FF-4503-4056-B3D5-F97C68C9069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AFF6DBF-51C9-4180-8748-05D6E00C024B}"/>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130721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0A479-9233-4E26-8840-E8B0DF99F4E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108F456-32B3-4B68-95E2-55EAF7CA0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C09AA57-AE69-40B7-B220-08E2EAA42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F696944-3615-4263-A619-5050A8BECDDB}"/>
              </a:ext>
            </a:extLst>
          </p:cNvPr>
          <p:cNvSpPr>
            <a:spLocks noGrp="1"/>
          </p:cNvSpPr>
          <p:nvPr>
            <p:ph type="dt" sz="half" idx="10"/>
          </p:nvPr>
        </p:nvSpPr>
        <p:spPr/>
        <p:txBody>
          <a:bodyPr/>
          <a:lstStyle/>
          <a:p>
            <a:fld id="{36C833C8-76BB-4C85-BED4-055DF1971891}" type="datetime1">
              <a:rPr lang="tr-TR" smtClean="0"/>
              <a:t>17.04.2020</a:t>
            </a:fld>
            <a:endParaRPr lang="tr-TR"/>
          </a:p>
        </p:txBody>
      </p:sp>
      <p:sp>
        <p:nvSpPr>
          <p:cNvPr id="6" name="Alt Bilgi Yer Tutucusu 5">
            <a:extLst>
              <a:ext uri="{FF2B5EF4-FFF2-40B4-BE49-F238E27FC236}">
                <a16:creationId xmlns:a16="http://schemas.microsoft.com/office/drawing/2014/main" id="{EC00B563-F01A-4C20-AC1E-F7FEFA80AA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DD89F89-D4C3-4BC0-80F7-FDE20C979D93}"/>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251943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252D2-9179-46E5-9987-390F44C458B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3DF62B1-0BBA-462D-9E52-FBEB4C087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544972B-D9EF-453A-9FFA-F8C68FC97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BB1718-C8F8-4796-A334-F3D16257EE4F}"/>
              </a:ext>
            </a:extLst>
          </p:cNvPr>
          <p:cNvSpPr>
            <a:spLocks noGrp="1"/>
          </p:cNvSpPr>
          <p:nvPr>
            <p:ph type="dt" sz="half" idx="10"/>
          </p:nvPr>
        </p:nvSpPr>
        <p:spPr/>
        <p:txBody>
          <a:bodyPr/>
          <a:lstStyle/>
          <a:p>
            <a:fld id="{86BEF22A-6438-4133-92E5-5EFD3383F10E}" type="datetime1">
              <a:rPr lang="tr-TR" smtClean="0"/>
              <a:t>17.04.2020</a:t>
            </a:fld>
            <a:endParaRPr lang="tr-TR"/>
          </a:p>
        </p:txBody>
      </p:sp>
      <p:sp>
        <p:nvSpPr>
          <p:cNvPr id="6" name="Alt Bilgi Yer Tutucusu 5">
            <a:extLst>
              <a:ext uri="{FF2B5EF4-FFF2-40B4-BE49-F238E27FC236}">
                <a16:creationId xmlns:a16="http://schemas.microsoft.com/office/drawing/2014/main" id="{067CDF3B-0BFA-425D-8D32-6412BC2C84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AE7EB1-5E36-4F25-AD4D-8881826B2591}"/>
              </a:ext>
            </a:extLst>
          </p:cNvPr>
          <p:cNvSpPr>
            <a:spLocks noGrp="1"/>
          </p:cNvSpPr>
          <p:nvPr>
            <p:ph type="sldNum" sz="quarter" idx="12"/>
          </p:nvPr>
        </p:nvSpPr>
        <p:spPr/>
        <p:txBody>
          <a:bodyPr/>
          <a:lstStyle/>
          <a:p>
            <a:fld id="{3A0B042D-5F23-4DD6-9D12-702228268319}" type="slidenum">
              <a:rPr lang="tr-TR" smtClean="0"/>
              <a:t>‹#›</a:t>
            </a:fld>
            <a:endParaRPr lang="tr-TR"/>
          </a:p>
        </p:txBody>
      </p:sp>
    </p:spTree>
    <p:extLst>
      <p:ext uri="{BB962C8B-B14F-4D97-AF65-F5344CB8AC3E}">
        <p14:creationId xmlns:p14="http://schemas.microsoft.com/office/powerpoint/2010/main" val="327008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5677AD2-D765-41B8-ABC2-3A0F612A6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FBFE8A5-40EF-408D-B76C-EF81FE4222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CC902A8-BFB5-4A67-841D-27329FA9D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CF207-0CA7-4134-9E20-5A9C93DB7170}" type="datetime1">
              <a:rPr lang="tr-TR" smtClean="0"/>
              <a:t>17.04.2020</a:t>
            </a:fld>
            <a:endParaRPr lang="tr-TR"/>
          </a:p>
        </p:txBody>
      </p:sp>
      <p:sp>
        <p:nvSpPr>
          <p:cNvPr id="5" name="Alt Bilgi Yer Tutucusu 4">
            <a:extLst>
              <a:ext uri="{FF2B5EF4-FFF2-40B4-BE49-F238E27FC236}">
                <a16:creationId xmlns:a16="http://schemas.microsoft.com/office/drawing/2014/main" id="{D61F61A9-D403-4EA5-B432-E397BA960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776FE47-BC76-4C45-9EAB-48528F0BE0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B042D-5F23-4DD6-9D12-702228268319}" type="slidenum">
              <a:rPr lang="tr-TR" smtClean="0"/>
              <a:t>‹#›</a:t>
            </a:fld>
            <a:endParaRPr lang="tr-TR"/>
          </a:p>
        </p:txBody>
      </p:sp>
    </p:spTree>
    <p:extLst>
      <p:ext uri="{BB962C8B-B14F-4D97-AF65-F5344CB8AC3E}">
        <p14:creationId xmlns:p14="http://schemas.microsoft.com/office/powerpoint/2010/main" val="263111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EAA9AFD-F226-4368-AE5D-D93042B29E13}" type="datetime1">
              <a:rPr lang="tr-TR" smtClean="0"/>
              <a:t>17.04.2020</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2550018-0D6E-44FA-8241-70E3CAB48840}" type="slidenum">
              <a:rPr lang="tr-TR" smtClean="0"/>
              <a:t>‹#›</a:t>
            </a:fld>
            <a:endParaRPr lang="tr-TR"/>
          </a:p>
        </p:txBody>
      </p:sp>
    </p:spTree>
    <p:extLst>
      <p:ext uri="{BB962C8B-B14F-4D97-AF65-F5344CB8AC3E}">
        <p14:creationId xmlns:p14="http://schemas.microsoft.com/office/powerpoint/2010/main" val="39296781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icaretsicil.gov.tr/"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21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C5E992D-216F-4500-9586-28F1D3FEF91B}"/>
              </a:ext>
            </a:extLst>
          </p:cNvPr>
          <p:cNvSpPr txBox="1"/>
          <p:nvPr/>
        </p:nvSpPr>
        <p:spPr>
          <a:xfrm>
            <a:off x="7276353" y="4940415"/>
            <a:ext cx="4915647" cy="1731884"/>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Hukuki/Yargısal Düzenlemeler</a:t>
            </a:r>
          </a:p>
          <a:p>
            <a:pPr marL="12700" algn="ctr">
              <a:lnSpc>
                <a:spcPts val="2630"/>
              </a:lnSpc>
              <a:spcBef>
                <a:spcPts val="100"/>
              </a:spcBef>
            </a:pPr>
            <a:r>
              <a:rPr lang="tr-TR" b="1" spc="-40" dirty="0">
                <a:solidFill>
                  <a:srgbClr val="FFFFFF"/>
                </a:solidFill>
                <a:latin typeface="Calibri" panose="020F0502020204030204" pitchFamily="34" charset="0"/>
                <a:cs typeface="Calibri" panose="020F0502020204030204" pitchFamily="34" charset="0"/>
              </a:rPr>
              <a:t>COVID </a:t>
            </a:r>
            <a:r>
              <a:rPr lang="tr-TR" b="1" dirty="0">
                <a:solidFill>
                  <a:srgbClr val="FFFFFF"/>
                </a:solidFill>
                <a:latin typeface="Calibri" panose="020F0502020204030204" pitchFamily="34" charset="0"/>
                <a:cs typeface="Calibri" panose="020F0502020204030204" pitchFamily="34" charset="0"/>
              </a:rPr>
              <a:t>–</a:t>
            </a:r>
            <a:r>
              <a:rPr lang="tr-TR" b="1" spc="-70" dirty="0">
                <a:solidFill>
                  <a:srgbClr val="FFFFFF"/>
                </a:solidFill>
                <a:latin typeface="Calibri" panose="020F0502020204030204" pitchFamily="34" charset="0"/>
                <a:cs typeface="Calibri" panose="020F0502020204030204" pitchFamily="34" charset="0"/>
              </a:rPr>
              <a:t> </a:t>
            </a:r>
            <a:r>
              <a:rPr lang="tr-TR" b="1" spc="-45" dirty="0">
                <a:solidFill>
                  <a:srgbClr val="FFFFFF"/>
                </a:solidFill>
                <a:latin typeface="Calibri" panose="020F0502020204030204" pitchFamily="34" charset="0"/>
                <a:cs typeface="Calibri" panose="020F0502020204030204" pitchFamily="34" charset="0"/>
              </a:rPr>
              <a:t>19 </a:t>
            </a:r>
            <a:r>
              <a:rPr lang="tr-TR" b="1" spc="-50" dirty="0">
                <a:solidFill>
                  <a:srgbClr val="FFFFFF"/>
                </a:solidFill>
                <a:latin typeface="Calibri" panose="020F0502020204030204" pitchFamily="34" charset="0"/>
                <a:cs typeface="Calibri" panose="020F0502020204030204" pitchFamily="34" charset="0"/>
              </a:rPr>
              <a:t>Hukuki Etkiler</a:t>
            </a:r>
          </a:p>
          <a:p>
            <a:pPr marL="12700" algn="ctr">
              <a:lnSpc>
                <a:spcPts val="2630"/>
              </a:lnSpc>
              <a:spcBef>
                <a:spcPts val="100"/>
              </a:spcBef>
            </a:pPr>
            <a:endParaRPr lang="tr-TR" b="1" spc="-45" dirty="0">
              <a:solidFill>
                <a:srgbClr val="FFFFFF"/>
              </a:solidFill>
              <a:latin typeface="Calibri" panose="020F0502020204030204" pitchFamily="34" charset="0"/>
              <a:cs typeface="Calibri" panose="020F0502020204030204" pitchFamily="34" charset="0"/>
            </a:endParaRPr>
          </a:p>
          <a:p>
            <a:pPr marL="12700" algn="ctr">
              <a:lnSpc>
                <a:spcPts val="2630"/>
              </a:lnSpc>
              <a:spcBef>
                <a:spcPts val="100"/>
              </a:spcBef>
            </a:pPr>
            <a:r>
              <a:rPr lang="tr-TR" b="1" spc="-45" dirty="0">
                <a:solidFill>
                  <a:srgbClr val="FFFFFF"/>
                </a:solidFill>
                <a:latin typeface="Calibri" panose="020F0502020204030204" pitchFamily="34" charset="0"/>
                <a:cs typeface="Calibri" panose="020F0502020204030204" pitchFamily="34" charset="0"/>
              </a:rPr>
              <a:t>Av. Lerzan Nalbantoğlu</a:t>
            </a:r>
          </a:p>
          <a:p>
            <a:pPr marL="12700" algn="ctr">
              <a:lnSpc>
                <a:spcPts val="2630"/>
              </a:lnSpc>
              <a:spcBef>
                <a:spcPts val="100"/>
              </a:spcBef>
            </a:pPr>
            <a:r>
              <a:rPr lang="tr-TR" b="1" spc="-45" dirty="0">
                <a:solidFill>
                  <a:srgbClr val="FFFFFF"/>
                </a:solidFill>
                <a:latin typeface="Calibri" panose="020F0502020204030204" pitchFamily="34" charset="0"/>
                <a:cs typeface="Calibri" panose="020F0502020204030204" pitchFamily="34" charset="0"/>
              </a:rPr>
              <a:t>YASED Hukuk &amp; Regülasyon Çalışma Grubu Başkanı</a:t>
            </a:r>
          </a:p>
        </p:txBody>
      </p:sp>
    </p:spTree>
    <p:extLst>
      <p:ext uri="{BB962C8B-B14F-4D97-AF65-F5344CB8AC3E}">
        <p14:creationId xmlns:p14="http://schemas.microsoft.com/office/powerpoint/2010/main" val="102987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İŞ SÖZLEŞMELERİNİN FESİH YASAĞI ÜCRETSİZ İZİN- 7244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9" name="Rectangle 1">
            <a:extLst>
              <a:ext uri="{FF2B5EF4-FFF2-40B4-BE49-F238E27FC236}">
                <a16:creationId xmlns:a16="http://schemas.microsoft.com/office/drawing/2014/main" id="{EFB1ED8A-9CE7-4ABE-994B-F3E23BB660CC}"/>
              </a:ext>
            </a:extLst>
          </p:cNvPr>
          <p:cNvSpPr/>
          <p:nvPr/>
        </p:nvSpPr>
        <p:spPr>
          <a:xfrm>
            <a:off x="403906" y="1311886"/>
            <a:ext cx="11384187" cy="4401205"/>
          </a:xfrm>
          <a:prstGeom prst="rect">
            <a:avLst/>
          </a:prstGeom>
        </p:spPr>
        <p:txBody>
          <a:bodyPr wrap="square">
            <a:spAutoFit/>
          </a:bodyPr>
          <a:lstStyle/>
          <a:p>
            <a:pPr lvl="0" indent="383540" algn="just">
              <a:defRPr/>
            </a:pPr>
            <a:r>
              <a:rPr lang="tr-TR"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7 –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4447 sayılı Kanuna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aşağıdaki</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geçici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eklenmiştir.</a:t>
            </a:r>
          </a:p>
          <a:p>
            <a:pPr lvl="0" indent="383540" algn="just">
              <a:defRPr/>
            </a:pPr>
            <a:endPar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tr-TR"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GEÇİCİ MADDE 24 –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maddenin yürürlüğe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girdiği</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tarihte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iş sözleşmesi bulunmakla birlikte 4857 sayılı Kanunun geçici 10uncu maddesi uyarınca işveren tarafından ücretsiz izne ayrılan ve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kısa</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çalışma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ödeneğinden yararlanamayan işçiler ile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15/3/2020</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tarihinden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sonra 51 inci madde kapsamında iş sözleşmesi feshedilen ve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bu</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Kanunun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diğer hükümlerine göre işsizlik ödeneğinden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yararlanamayan</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işçilere</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herhangi bir sosyal güvenlik kuruluşundan yaşlılık aylığı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almamak</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kaydıyla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ve 4857 sayılı Kanunun geçici 10 uncu maddesinde yer alan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fesih</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yapılamayacak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süreyi geçmemek üzere, bu süre içinde ücretsiz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izinde</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bulundukları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veya işsiz kaldıkları süre kadar, Fondan günlük 39,24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Türk</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lirası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nakdi ücret desteği verilir. Yapılan ödemelerden damga vergisi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hariç</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herhangi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bir kesinti yapılamaz.</a:t>
            </a:r>
          </a:p>
          <a:p>
            <a:pPr lvl="0" indent="383540" algn="just">
              <a:defRPr/>
            </a:pPr>
            <a:endPar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Birinci fıkra kapsamında ücretsiz izne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ayrılarak</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nakdi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ücret desteğinden yararlanan işçinin fiilen çalıştırıldığının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tespiti</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halinde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işverene, bu şekilde çalıştırılan her işçi ve çalıştırıldığı her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ay</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için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ayrı ayrı olmak üzere fiilin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işlendiği</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tarihteki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4857 sayılı Kanunun 39 uncu maddesince belirlenen aylık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brüt</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asgari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ücret tutarında çalışma ve iş kurumu il müdürlüklerince idari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cezası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uygulanır ve ödenen nakdi ücret desteği ödeme tarihinden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itibaren</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işleyecek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kanuni faizi ile birlikte işverenden tahsil edilir.</a:t>
            </a:r>
          </a:p>
          <a:p>
            <a:pPr lvl="0" indent="383540" algn="just">
              <a:defRPr/>
            </a:pPr>
            <a:endPar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madde kapsamında nakdi ücret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desteğinden</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yararlananlardan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5510 sayılı Kanuna göre genel sağlık sigortalısı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veya</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genel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sağlık sigortalısının bakmakla yükümlü olduğu kişi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kapsamına</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girmeyenler</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aynı Kanunun 60 </a:t>
            </a:r>
            <a:r>
              <a:rPr lang="tr-TR" sz="1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ıncı</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maddesinin</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birinci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fıkrasının (g) bendi kapsamında genel sağlık sigortalısı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sayılırlar</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ve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genel sağlık sigortasına ilişkin primleri Fondan karşılanır.</a:t>
            </a:r>
          </a:p>
          <a:p>
            <a:pPr lvl="0" indent="383540" algn="just">
              <a:defRPr/>
            </a:pPr>
            <a:endPar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Bakanlık, nakdi ücret desteğine ilişkin ödeme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usul</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ve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esaslarını belirlemeye ve bu maddenin uygulanmasına ilişkin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ortaya</a:t>
            </a:r>
            <a:r>
              <a:rPr lang="en-US"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çıkabilecek </a:t>
            </a:r>
            <a:r>
              <a:rPr lang="tr-TR"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tereddütleri gidermeye yetkilidir.”</a:t>
            </a:r>
          </a:p>
        </p:txBody>
      </p:sp>
      <p:sp>
        <p:nvSpPr>
          <p:cNvPr id="2" name="Slayt Numarası Yer Tutucusu 1">
            <a:extLst>
              <a:ext uri="{FF2B5EF4-FFF2-40B4-BE49-F238E27FC236}">
                <a16:creationId xmlns:a16="http://schemas.microsoft.com/office/drawing/2014/main" id="{50BE2157-2584-49C6-9EAC-C5FBD864E79B}"/>
              </a:ext>
            </a:extLst>
          </p:cNvPr>
          <p:cNvSpPr>
            <a:spLocks noGrp="1"/>
          </p:cNvSpPr>
          <p:nvPr>
            <p:ph type="sldNum" sz="quarter" idx="12"/>
          </p:nvPr>
        </p:nvSpPr>
        <p:spPr>
          <a:xfrm>
            <a:off x="9448800" y="6492875"/>
            <a:ext cx="2743200" cy="365125"/>
          </a:xfrm>
        </p:spPr>
        <p:txBody>
          <a:bodyPr/>
          <a:lstStyle/>
          <a:p>
            <a:fld id="{3A0B042D-5F23-4DD6-9D12-702228268319}" type="slidenum">
              <a:rPr lang="tr-TR" smtClean="0"/>
              <a:t>10</a:t>
            </a:fld>
            <a:endParaRPr lang="tr-TR"/>
          </a:p>
        </p:txBody>
      </p:sp>
    </p:spTree>
    <p:extLst>
      <p:ext uri="{BB962C8B-B14F-4D97-AF65-F5344CB8AC3E}">
        <p14:creationId xmlns:p14="http://schemas.microsoft.com/office/powerpoint/2010/main" val="344436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İŞ SÖZLEŞMELERİNİN FESİH YASAĞI- 7244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5464399" y="771018"/>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92AFA02B-2D1E-4EA2-8063-B125BB7D8F5A}"/>
              </a:ext>
            </a:extLst>
          </p:cNvPr>
          <p:cNvSpPr/>
          <p:nvPr/>
        </p:nvSpPr>
        <p:spPr>
          <a:xfrm>
            <a:off x="303586" y="1325046"/>
            <a:ext cx="5865890" cy="1323439"/>
          </a:xfrm>
          <a:prstGeom prst="rect">
            <a:avLst/>
          </a:prstGeom>
        </p:spPr>
        <p:txBody>
          <a:bodyPr wrap="square">
            <a:spAutoFit/>
          </a:bodyPr>
          <a:lstStyle/>
          <a:p>
            <a:pPr lvl="0" indent="383540">
              <a:defRPr/>
            </a:pPr>
            <a:r>
              <a:rPr lang="tr-TR" sz="1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7 – </a:t>
            </a:r>
            <a:r>
              <a:rPr lang="tr-T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4447 sayılı Kanuna </a:t>
            </a:r>
            <a:r>
              <a:rPr lang="tr-TR" sz="16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aşağıdaki</a:t>
            </a:r>
            <a:r>
              <a:rPr lang="en-US" sz="16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6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geçici </a:t>
            </a:r>
            <a:r>
              <a:rPr lang="tr-T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eklenmiştir.</a:t>
            </a:r>
          </a:p>
          <a:p>
            <a:pPr lvl="0" indent="383540">
              <a:defRPr/>
            </a:pPr>
            <a:endParaRPr lang="tr-TR" sz="1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defRPr/>
            </a:pPr>
            <a:r>
              <a:rPr lang="tr-TR" sz="1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“GEÇİCİ MADDE 24 – </a:t>
            </a:r>
            <a:r>
              <a:rPr lang="en-US" sz="1600" b="1" i="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US" sz="1600" dirty="0">
              <a:solidFill>
                <a:prstClr val="black"/>
              </a:solidFill>
            </a:endParaRPr>
          </a:p>
          <a:p>
            <a:pPr marL="0" marR="0" lvl="0" indent="383540" algn="l" defTabSz="914400" rtl="0" eaLnBrk="1" fontAlgn="auto" latinLnBrk="0" hangingPunct="1">
              <a:lnSpc>
                <a:spcPct val="100000"/>
              </a:lnSpc>
              <a:spcBef>
                <a:spcPts val="0"/>
              </a:spcBef>
              <a:spcAft>
                <a:spcPts val="0"/>
              </a:spcAft>
              <a:buClrTx/>
              <a:buSzTx/>
              <a:buFontTx/>
              <a:buNone/>
              <a:tabLst/>
              <a:defRPr/>
            </a:pPr>
            <a:endParaRPr kumimoji="0" lang="tr-TR"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2">
            <a:extLst>
              <a:ext uri="{FF2B5EF4-FFF2-40B4-BE49-F238E27FC236}">
                <a16:creationId xmlns:a16="http://schemas.microsoft.com/office/drawing/2014/main" id="{637A0B09-DC47-4863-A163-A0EE3C6CA328}"/>
              </a:ext>
            </a:extLst>
          </p:cNvPr>
          <p:cNvGraphicFramePr>
            <a:graphicFrameLocks noGrp="1"/>
          </p:cNvGraphicFramePr>
          <p:nvPr>
            <p:extLst>
              <p:ext uri="{D42A27DB-BD31-4B8C-83A1-F6EECF244321}">
                <p14:modId xmlns:p14="http://schemas.microsoft.com/office/powerpoint/2010/main" val="1212865128"/>
              </p:ext>
            </p:extLst>
          </p:nvPr>
        </p:nvGraphicFramePr>
        <p:xfrm>
          <a:off x="5464399" y="869420"/>
          <a:ext cx="6415754" cy="5806017"/>
        </p:xfrm>
        <a:graphic>
          <a:graphicData uri="http://schemas.openxmlformats.org/drawingml/2006/table">
            <a:tbl>
              <a:tblPr/>
              <a:tblGrid>
                <a:gridCol w="6415754">
                  <a:extLst>
                    <a:ext uri="{9D8B030D-6E8A-4147-A177-3AD203B41FA5}">
                      <a16:colId xmlns:a16="http://schemas.microsoft.com/office/drawing/2014/main" val="2381533955"/>
                    </a:ext>
                  </a:extLst>
                </a:gridCol>
              </a:tblGrid>
              <a:tr h="435116">
                <a:tc>
                  <a:txBody>
                    <a:bodyPr/>
                    <a:lstStyle/>
                    <a:p>
                      <a:pPr algn="l" fontAlgn="b"/>
                      <a:r>
                        <a:rPr lang="tr-TR" sz="1800" b="1" i="0" u="none" strike="noStrike" dirty="0">
                          <a:solidFill>
                            <a:srgbClr val="C00000"/>
                          </a:solidFill>
                          <a:effectLst/>
                          <a:latin typeface="Calibri" panose="020F0502020204030204" pitchFamily="34" charset="0"/>
                        </a:rPr>
                        <a:t>Değerlendirme</a:t>
                      </a:r>
                    </a:p>
                    <a:p>
                      <a:pPr algn="l" fontAlgn="b"/>
                      <a:endParaRPr lang="tr-TR" sz="1300" b="1" i="0" u="none" strike="noStrike" dirty="0">
                        <a:solidFill>
                          <a:srgbClr val="006666"/>
                        </a:solidFill>
                        <a:effectLst/>
                        <a:latin typeface="Calibri" panose="020F0502020204030204" pitchFamily="34" charset="0"/>
                      </a:endParaRPr>
                    </a:p>
                  </a:txBody>
                  <a:tcPr marL="6130" marR="6130" marT="613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0167777"/>
                  </a:ext>
                </a:extLst>
              </a:tr>
              <a:tr h="5327447">
                <a:tc>
                  <a:txBody>
                    <a:bodyPr/>
                    <a:lstStyle/>
                    <a:p>
                      <a:pPr marL="285750" indent="-285750" algn="l" rtl="0" fontAlgn="t">
                        <a:buFont typeface="Wingdings" panose="05000000000000000000" pitchFamily="2" charset="2"/>
                        <a:buChar char="Ø"/>
                      </a:pPr>
                      <a:r>
                        <a:rPr lang="tr-TR" sz="1300" b="0" i="0" u="none" strike="noStrike" dirty="0">
                          <a:solidFill>
                            <a:srgbClr val="000000"/>
                          </a:solidFill>
                          <a:effectLst/>
                          <a:latin typeface="Calibri" panose="020F0502020204030204" pitchFamily="34" charset="0"/>
                        </a:rPr>
                        <a:t>Geçici maddenin yürürlüğe girdiği tarihte iş sözleşmesi bulunmakla birlikte 4857 sayılı Kanunun geçici 10uncu maddesi uyarınca işveren tarafından ücretsiz izne ayrılan ve kısa çalışma ödeneğinden yararlanamayan işçiler ile </a:t>
                      </a:r>
                    </a:p>
                    <a:p>
                      <a:pPr marL="285750" indent="-285750" algn="l" rtl="0" fontAlgn="t">
                        <a:buFont typeface="Wingdings" panose="05000000000000000000" pitchFamily="2" charset="2"/>
                        <a:buChar char="Ø"/>
                      </a:pPr>
                      <a:r>
                        <a:rPr lang="tr-TR" sz="1300" b="0" i="0" u="none" strike="noStrike" dirty="0">
                          <a:solidFill>
                            <a:srgbClr val="000000"/>
                          </a:solidFill>
                          <a:effectLst/>
                          <a:latin typeface="Calibri" panose="020F0502020204030204" pitchFamily="34" charset="0"/>
                        </a:rPr>
                        <a:t>15/3/2020 tarihinden sonra 51inci madde kapsamında iş sözleşmesi feshedilen ve bu Kanunun diğer hükümlerine göre işsizlik ödeneğinden yararlanamayan işçilere, </a:t>
                      </a:r>
                    </a:p>
                    <a:p>
                      <a:pPr marL="0" indent="0" algn="l" rtl="0" fontAlgn="t">
                        <a:buFont typeface="Wingdings" panose="05000000000000000000" pitchFamily="2" charset="2"/>
                        <a:buNone/>
                      </a:pPr>
                      <a:endParaRPr lang="tr-TR" sz="1300" b="0" i="0" u="none" strike="noStrike" dirty="0">
                        <a:solidFill>
                          <a:srgbClr val="000000"/>
                        </a:solidFill>
                        <a:effectLst/>
                        <a:latin typeface="Calibri" panose="020F0502020204030204" pitchFamily="34" charset="0"/>
                      </a:endParaRPr>
                    </a:p>
                    <a:p>
                      <a:pPr marL="0" indent="0" algn="l" rtl="0" fontAlgn="t">
                        <a:buFont typeface="Wingdings" panose="05000000000000000000" pitchFamily="2" charset="2"/>
                        <a:buNone/>
                      </a:pPr>
                      <a:r>
                        <a:rPr lang="tr-TR" sz="1300" b="0" i="0" u="none" strike="noStrike" dirty="0">
                          <a:solidFill>
                            <a:srgbClr val="000000"/>
                          </a:solidFill>
                          <a:effectLst/>
                          <a:latin typeface="Calibri" panose="020F0502020204030204" pitchFamily="34" charset="0"/>
                        </a:rPr>
                        <a:t>bu süre içinde ücretsiz izinde bulundukları veya işsiz kaldıkları süre kadar Fondan günlük 39,24 Türk Lirası nakdi ücret desteği verileceği</a:t>
                      </a:r>
                      <a:r>
                        <a:rPr lang="tr-TR" sz="1300" b="0" i="0" u="none" strike="noStrike" baseline="0" dirty="0">
                          <a:solidFill>
                            <a:srgbClr val="000000"/>
                          </a:solidFill>
                          <a:effectLst/>
                          <a:latin typeface="Calibri" panose="020F0502020204030204" pitchFamily="34" charset="0"/>
                        </a:rPr>
                        <a:t> öngörülmüştür.</a:t>
                      </a:r>
                    </a:p>
                    <a:p>
                      <a:pPr marL="0" indent="0" algn="l" rtl="0" fontAlgn="t">
                        <a:buFont typeface="Wingdings" panose="05000000000000000000" pitchFamily="2" charset="2"/>
                        <a:buNone/>
                      </a:pPr>
                      <a:endParaRPr lang="tr-TR" sz="1300" b="0" i="0" u="none" strike="noStrike" baseline="0"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300" b="0" i="0" u="none" strike="noStrike" dirty="0">
                          <a:solidFill>
                            <a:srgbClr val="000000"/>
                          </a:solidFill>
                          <a:effectLst/>
                          <a:latin typeface="Calibri" panose="020F0502020204030204" pitchFamily="34" charset="0"/>
                        </a:rPr>
                        <a:t>Bu madde</a:t>
                      </a:r>
                      <a:r>
                        <a:rPr lang="tr-TR" sz="1300" b="0" i="0" u="none" strike="noStrike" baseline="0" dirty="0">
                          <a:solidFill>
                            <a:srgbClr val="000000"/>
                          </a:solidFill>
                          <a:effectLst/>
                          <a:latin typeface="Calibri" panose="020F0502020204030204" pitchFamily="34" charset="0"/>
                        </a:rPr>
                        <a:t> hükmünden yararlanacak işçilerin </a:t>
                      </a:r>
                      <a:r>
                        <a:rPr lang="tr-TR" sz="1300" b="0" i="0" u="none" strike="noStrike" dirty="0">
                          <a:solidFill>
                            <a:srgbClr val="000000"/>
                          </a:solidFill>
                          <a:effectLst/>
                          <a:latin typeface="Calibri" panose="020F0502020204030204" pitchFamily="34" charset="0"/>
                        </a:rPr>
                        <a:t>herhangi bir sosyal güvenlik kuruluşundan yaşlılık aylığı almamaları</a:t>
                      </a:r>
                      <a:r>
                        <a:rPr lang="tr-TR" sz="1300" b="0" i="0" u="none" strike="noStrike" baseline="0" dirty="0">
                          <a:solidFill>
                            <a:srgbClr val="000000"/>
                          </a:solidFill>
                          <a:effectLst/>
                          <a:latin typeface="Calibri" panose="020F0502020204030204" pitchFamily="34" charset="0"/>
                        </a:rPr>
                        <a:t> gerekmektedir.</a:t>
                      </a:r>
                      <a:endParaRPr lang="tr-TR" sz="1300" b="0" i="0" u="none" strike="noStrike"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endParaRPr lang="tr-TR" sz="1300" b="0" i="0" u="none" strike="noStrike"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300" b="0" i="0" u="none" strike="noStrike" baseline="0" noProof="0" dirty="0">
                          <a:solidFill>
                            <a:schemeClr val="tx1"/>
                          </a:solidFill>
                          <a:effectLst/>
                          <a:latin typeface="Calibri" panose="020F0502020204030204" pitchFamily="34" charset="0"/>
                        </a:rPr>
                        <a:t>Bu şekilde ücretsiz izne ayrılmasına rağmen fiilen çalıştırılan her işçi ve çalıştırıldığı her ay için ayrı ayrı olmak üzere fiilin işlendiği tarihteki 4857 sayılı Kanunun 39uncu maddesince belirlenen aylık brüt asgari ücret tutarında Sosyal Güvenlik Kurumunca idari para cezası uygulanır ve ödenen nakdi ücret desteği ödeme tarihinden itibaren işleyecek kanuni faizi ile birlikte işverenden tahsil edilir.</a:t>
                      </a:r>
                    </a:p>
                    <a:p>
                      <a:pPr marL="285750" indent="-285750" algn="l" rtl="0" fontAlgn="t">
                        <a:buFont typeface="Wingdings" panose="05000000000000000000" pitchFamily="2" charset="2"/>
                        <a:buChar char="Ø"/>
                      </a:pPr>
                      <a:endParaRPr lang="tr-TR" sz="1300" b="0" i="0" u="none" strike="noStrike" baseline="0" noProof="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300" b="0" i="0" u="none" strike="noStrike" baseline="0" noProof="0" dirty="0">
                          <a:solidFill>
                            <a:schemeClr val="tx1"/>
                          </a:solidFill>
                          <a:effectLst/>
                          <a:latin typeface="Calibri" panose="020F0502020204030204" pitchFamily="34" charset="0"/>
                        </a:rPr>
                        <a:t>Nakdi ücret desteğinden yararlananlardan 5510 sayılı Kanuna göre genel sağlık sigortalısı veya genel sağlık sigortalısının bakmakla yükümlü olduğu kişi kapsamına girmeyenler, aynı Kanunun 60ıncı maddesinin birinci fıkrasının (g) bendi kapsamında genel sağlık sigortalısı sayılırlar ve genel sağlık sigortasına ilişkin primleri Fondan karşılanır.</a:t>
                      </a: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3" name="Slayt Numarası Yer Tutucusu 2">
            <a:extLst>
              <a:ext uri="{FF2B5EF4-FFF2-40B4-BE49-F238E27FC236}">
                <a16:creationId xmlns:a16="http://schemas.microsoft.com/office/drawing/2014/main" id="{C592370D-A54D-4349-8C0B-E4F97085E721}"/>
              </a:ext>
            </a:extLst>
          </p:cNvPr>
          <p:cNvSpPr>
            <a:spLocks noGrp="1"/>
          </p:cNvSpPr>
          <p:nvPr>
            <p:ph type="sldNum" sz="quarter" idx="12"/>
          </p:nvPr>
        </p:nvSpPr>
        <p:spPr>
          <a:xfrm>
            <a:off x="9458953" y="6492875"/>
            <a:ext cx="2743200" cy="365125"/>
          </a:xfrm>
        </p:spPr>
        <p:txBody>
          <a:bodyPr/>
          <a:lstStyle/>
          <a:p>
            <a:fld id="{3A0B042D-5F23-4DD6-9D12-702228268319}" type="slidenum">
              <a:rPr lang="tr-TR" smtClean="0"/>
              <a:t>11</a:t>
            </a:fld>
            <a:endParaRPr lang="tr-TR" dirty="0"/>
          </a:p>
        </p:txBody>
      </p:sp>
    </p:spTree>
    <p:extLst>
      <p:ext uri="{BB962C8B-B14F-4D97-AF65-F5344CB8AC3E}">
        <p14:creationId xmlns:p14="http://schemas.microsoft.com/office/powerpoint/2010/main" val="203645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KISA ÇALIŞMA BAŞVURULARINDA UYGUNLUK TESPİTİ- 7244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92AFA02B-2D1E-4EA2-8063-B125BB7D8F5A}"/>
              </a:ext>
            </a:extLst>
          </p:cNvPr>
          <p:cNvSpPr/>
          <p:nvPr/>
        </p:nvSpPr>
        <p:spPr>
          <a:xfrm>
            <a:off x="521010" y="1483221"/>
            <a:ext cx="5865890" cy="4862870"/>
          </a:xfrm>
          <a:prstGeom prst="rect">
            <a:avLst/>
          </a:prstGeom>
        </p:spPr>
        <p:txBody>
          <a:bodyPr wrap="square">
            <a:spAutoFit/>
          </a:bodyPr>
          <a:lstStyle/>
          <a:p>
            <a:pPr lvl="0" indent="383540" algn="just">
              <a:defRPr/>
            </a:pP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8 –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4447 sayılı Kanuna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aşağıdaki</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geçici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eklenmiştir.</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GEÇİCİ MADDE 25 –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Yeni </a:t>
            </a:r>
            <a:r>
              <a:rPr lang="tr-TR" sz="1400" i="1" kern="100"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koronavirüs</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Covid-19) sebebiyle işverenlerin yaptıkları zorlayıcı sebep gerekçeli kısa çalışma başvuruları için,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uygunluk</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tespitinin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tamamlanması beklenmeksizin, işverenlerin beyanı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doğrultusunda</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kısa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çalışma ödemesi gerçekleştirilir. İşverenin hatalı bilgi ve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belge</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vermesi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nedeniyle yapılan fazla ve yersiz ödemeler, yasal faizi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ile</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birlikte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işverenden tahsil edilir</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endPar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Yürürlük</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17 –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 Bu Kanunun;</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8 inci maddesi </a:t>
            </a:r>
            <a:r>
              <a:rPr lang="tr-TR" sz="1400" b="1"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29/2/2020</a:t>
            </a:r>
            <a:r>
              <a:rPr lang="en-US" sz="1400" b="1"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tarihinden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itibaren uygulanmak üzere yayımı tarihinde,</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 Diğer maddeleri yayımı tarihinde,</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yürürlüğe girer.</a:t>
            </a:r>
          </a:p>
          <a:p>
            <a:pPr marL="0" marR="0" lvl="0" indent="383540" algn="l" defTabSz="914400" rtl="0" eaLnBrk="1" fontAlgn="auto" latinLnBrk="0" hangingPunct="1">
              <a:lnSpc>
                <a:spcPct val="100000"/>
              </a:lnSpc>
              <a:spcBef>
                <a:spcPts val="0"/>
              </a:spcBef>
              <a:spcAft>
                <a:spcPts val="0"/>
              </a:spcAft>
              <a:buClrTx/>
              <a:buSzTx/>
              <a:buFontTx/>
              <a:buNone/>
              <a:tabLst/>
              <a:defRPr/>
            </a:pPr>
            <a:endParaRPr kumimoji="0" lang="tr-TR"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2">
            <a:extLst>
              <a:ext uri="{FF2B5EF4-FFF2-40B4-BE49-F238E27FC236}">
                <a16:creationId xmlns:a16="http://schemas.microsoft.com/office/drawing/2014/main" id="{637A0B09-DC47-4863-A163-A0EE3C6CA328}"/>
              </a:ext>
            </a:extLst>
          </p:cNvPr>
          <p:cNvGraphicFramePr>
            <a:graphicFrameLocks noGrp="1"/>
          </p:cNvGraphicFramePr>
          <p:nvPr>
            <p:extLst>
              <p:ext uri="{D42A27DB-BD31-4B8C-83A1-F6EECF244321}">
                <p14:modId xmlns:p14="http://schemas.microsoft.com/office/powerpoint/2010/main" val="3303124373"/>
              </p:ext>
            </p:extLst>
          </p:nvPr>
        </p:nvGraphicFramePr>
        <p:xfrm>
          <a:off x="6725235" y="1021556"/>
          <a:ext cx="5370883" cy="5821662"/>
        </p:xfrm>
        <a:graphic>
          <a:graphicData uri="http://schemas.openxmlformats.org/drawingml/2006/table">
            <a:tbl>
              <a:tblPr/>
              <a:tblGrid>
                <a:gridCol w="5370883">
                  <a:extLst>
                    <a:ext uri="{9D8B030D-6E8A-4147-A177-3AD203B41FA5}">
                      <a16:colId xmlns:a16="http://schemas.microsoft.com/office/drawing/2014/main" val="2381533955"/>
                    </a:ext>
                  </a:extLst>
                </a:gridCol>
              </a:tblGrid>
              <a:tr h="494215">
                <a:tc>
                  <a:txBody>
                    <a:bodyPr/>
                    <a:lstStyle/>
                    <a:p>
                      <a:pPr algn="l" fontAlgn="b"/>
                      <a:r>
                        <a:rPr lang="tr-TR" sz="1800" b="1" i="0" u="none" strike="noStrike" dirty="0">
                          <a:solidFill>
                            <a:srgbClr val="C00000"/>
                          </a:solidFill>
                          <a:effectLst/>
                          <a:latin typeface="Calibri" panose="020F0502020204030204" pitchFamily="34" charset="0"/>
                        </a:rPr>
                        <a:t>Değerlendirme</a:t>
                      </a:r>
                      <a:endParaRPr lang="tr-TR" sz="1400" b="1" i="0" u="none" strike="noStrike" dirty="0">
                        <a:solidFill>
                          <a:srgbClr val="C00000"/>
                        </a:solidFill>
                        <a:effectLst/>
                        <a:latin typeface="Calibri" panose="020F0502020204030204" pitchFamily="34" charset="0"/>
                      </a:endParaRPr>
                    </a:p>
                    <a:p>
                      <a:pPr algn="l" fontAlgn="b"/>
                      <a:endParaRPr lang="tr-TR" sz="1300" b="1" i="0" u="none" strike="noStrike" dirty="0">
                        <a:solidFill>
                          <a:srgbClr val="006666"/>
                        </a:solidFill>
                        <a:effectLst/>
                        <a:latin typeface="Calibri" panose="020F0502020204030204" pitchFamily="34" charset="0"/>
                      </a:endParaRPr>
                    </a:p>
                  </a:txBody>
                  <a:tcPr marL="6130" marR="6130" marT="6130" marB="0" anchor="b">
                    <a:lnL>
                      <a:noFill/>
                    </a:lnL>
                    <a:lnR>
                      <a:noFill/>
                    </a:lnR>
                    <a:lnT>
                      <a:noFill/>
                    </a:lnT>
                    <a:lnB>
                      <a:noFill/>
                    </a:lnB>
                    <a:solidFill>
                      <a:schemeClr val="bg1"/>
                    </a:solidFill>
                  </a:tcPr>
                </a:tc>
                <a:extLst>
                  <a:ext uri="{0D108BD9-81ED-4DB2-BD59-A6C34878D82A}">
                    <a16:rowId xmlns:a16="http://schemas.microsoft.com/office/drawing/2014/main" val="2690167777"/>
                  </a:ext>
                </a:extLst>
              </a:tr>
              <a:tr h="5327447">
                <a:tc>
                  <a:txBody>
                    <a:bodyPr/>
                    <a:lstStyle/>
                    <a:p>
                      <a:pPr marL="285750" indent="-285750" algn="l" rtl="0" fontAlgn="t">
                        <a:buFont typeface="Wingdings" panose="05000000000000000000" pitchFamily="2" charset="2"/>
                        <a:buChar char="Ø"/>
                      </a:pPr>
                      <a:r>
                        <a:rPr lang="tr-TR" sz="1400" b="0" i="0" u="none" strike="noStrike" baseline="0" noProof="0" dirty="0">
                          <a:solidFill>
                            <a:schemeClr val="tx1"/>
                          </a:solidFill>
                          <a:effectLst/>
                          <a:latin typeface="Calibri" panose="020F0502020204030204" pitchFamily="34" charset="0"/>
                        </a:rPr>
                        <a:t>4447 sayılı İşsizlik Sigortası Kanunu’na geçici bir madde eklenmektedir.</a:t>
                      </a:r>
                    </a:p>
                    <a:p>
                      <a:pPr marL="0" indent="0" algn="l" rtl="0" fontAlgn="t">
                        <a:buFont typeface="Wingdings" panose="05000000000000000000" pitchFamily="2" charset="2"/>
                        <a:buNone/>
                      </a:pPr>
                      <a:endParaRPr lang="tr-TR" sz="1400" b="0" i="0" u="none" strike="noStrike" baseline="0" noProof="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baseline="0" noProof="0" dirty="0">
                          <a:solidFill>
                            <a:schemeClr val="tx1"/>
                          </a:solidFill>
                          <a:effectLst/>
                          <a:latin typeface="Calibri" panose="020F0502020204030204" pitchFamily="34" charset="0"/>
                        </a:rPr>
                        <a:t>“</a:t>
                      </a:r>
                      <a:r>
                        <a:rPr lang="tr-TR" sz="1400" b="0" i="1" u="none" strike="noStrike" baseline="0" noProof="0" dirty="0">
                          <a:solidFill>
                            <a:schemeClr val="tx1"/>
                          </a:solidFill>
                          <a:effectLst/>
                          <a:latin typeface="Calibri" panose="020F0502020204030204" pitchFamily="34" charset="0"/>
                        </a:rPr>
                        <a:t>Hazine ve Maliye Bakanı Berat Albayrak, kısa çalışma ödeneğine bugüne kadar 200 binden fazla firmanın, 2 milyondan fazla çalışan kapsamında başvuruda bulunduğunu ve bunlardan 700 bininin onaylandığını söyledi</a:t>
                      </a:r>
                      <a:r>
                        <a:rPr lang="tr-TR" sz="1400" b="0" i="0" u="none" strike="noStrike" baseline="0" noProof="0" dirty="0">
                          <a:solidFill>
                            <a:schemeClr val="tx1"/>
                          </a:solidFill>
                          <a:effectLst/>
                          <a:latin typeface="Calibri" panose="020F0502020204030204" pitchFamily="34" charset="0"/>
                        </a:rPr>
                        <a:t>.” 12.04.2020</a:t>
                      </a:r>
                    </a:p>
                    <a:p>
                      <a:pPr marL="0" indent="0" algn="l" rtl="0" fontAlgn="t">
                        <a:buFont typeface="Wingdings" panose="05000000000000000000" pitchFamily="2" charset="2"/>
                        <a:buNone/>
                      </a:pPr>
                      <a:endParaRPr lang="tr-TR" sz="1400" b="0" i="0" u="none" strike="noStrike" baseline="0" noProof="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baseline="0" noProof="0" dirty="0">
                          <a:solidFill>
                            <a:schemeClr val="tx1"/>
                          </a:solidFill>
                          <a:effectLst/>
                          <a:latin typeface="Calibri" panose="020F0502020204030204" pitchFamily="34" charset="0"/>
                        </a:rPr>
                        <a:t>Başvuru sayısı dikkate alınınca uygunluk tespitinin İŞKUR tarafından yapılmayacağı anlaşılmaktadır.</a:t>
                      </a:r>
                    </a:p>
                    <a:p>
                      <a:pPr marL="285750" indent="-285750" algn="l" rtl="0" fontAlgn="t">
                        <a:buFont typeface="Wingdings" panose="05000000000000000000" pitchFamily="2" charset="2"/>
                        <a:buChar char="Ø"/>
                      </a:pPr>
                      <a:endParaRPr lang="tr-TR" sz="1400" b="0" i="0" u="none" strike="noStrike" baseline="0" noProof="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baseline="0" noProof="0" dirty="0">
                          <a:solidFill>
                            <a:schemeClr val="tx1"/>
                          </a:solidFill>
                          <a:effectLst/>
                          <a:latin typeface="Calibri" panose="020F0502020204030204" pitchFamily="34" charset="0"/>
                        </a:rPr>
                        <a:t>İşverenin hatalı bilgi ve belge vermesi nedeniyle İŞKUR tarafından fazla veya yersiz yapılan ödemelerin yasal faizi ile birlikte geri alınacağı bu madde ile öngörülmektedir.</a:t>
                      </a:r>
                      <a:endParaRPr lang="tr-TR" sz="1400" b="0" i="0" u="none" strike="noStrike" baseline="0" noProof="0" dirty="0">
                        <a:solidFill>
                          <a:srgbClr val="FF0000"/>
                        </a:solidFill>
                        <a:effectLst/>
                        <a:latin typeface="Calibri" panose="020F0502020204030204" pitchFamily="34" charset="0"/>
                      </a:endParaRPr>
                    </a:p>
                    <a:p>
                      <a:pPr marL="0" indent="0" algn="l" rtl="0" fontAlgn="t">
                        <a:buFont typeface="Wingdings" panose="05000000000000000000" pitchFamily="2" charset="2"/>
                        <a:buNone/>
                      </a:pPr>
                      <a:endParaRPr lang="tr-TR" sz="1300" b="0" i="0" u="none" strike="noStrike" baseline="0" noProof="0" dirty="0">
                        <a:solidFill>
                          <a:schemeClr val="tx1"/>
                        </a:solidFill>
                        <a:effectLst/>
                        <a:latin typeface="Calibri" panose="020F0502020204030204" pitchFamily="34" charset="0"/>
                      </a:endParaRP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2" name="Slayt Numarası Yer Tutucusu 1">
            <a:extLst>
              <a:ext uri="{FF2B5EF4-FFF2-40B4-BE49-F238E27FC236}">
                <a16:creationId xmlns:a16="http://schemas.microsoft.com/office/drawing/2014/main" id="{56DF8B95-C637-4162-8D33-23AA8394338F}"/>
              </a:ext>
            </a:extLst>
          </p:cNvPr>
          <p:cNvSpPr>
            <a:spLocks noGrp="1"/>
          </p:cNvSpPr>
          <p:nvPr>
            <p:ph type="sldNum" sz="quarter" idx="12"/>
          </p:nvPr>
        </p:nvSpPr>
        <p:spPr>
          <a:xfrm>
            <a:off x="9448800" y="6478093"/>
            <a:ext cx="2743200" cy="365125"/>
          </a:xfrm>
        </p:spPr>
        <p:txBody>
          <a:bodyPr/>
          <a:lstStyle/>
          <a:p>
            <a:fld id="{3A0B042D-5F23-4DD6-9D12-702228268319}" type="slidenum">
              <a:rPr lang="tr-TR" smtClean="0"/>
              <a:t>12</a:t>
            </a:fld>
            <a:endParaRPr lang="tr-TR" dirty="0"/>
          </a:p>
        </p:txBody>
      </p:sp>
    </p:spTree>
    <p:extLst>
      <p:ext uri="{BB962C8B-B14F-4D97-AF65-F5344CB8AC3E}">
        <p14:creationId xmlns:p14="http://schemas.microsoft.com/office/powerpoint/2010/main" val="10724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solidFill>
                  <a:prstClr val="black"/>
                </a:solidFill>
                <a:latin typeface="Calibri" panose="020F0502020204030204"/>
              </a:rPr>
              <a:t>YASAL SÜRELERİN DURUMU</a:t>
            </a:r>
            <a:endPar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aphicFrame>
        <p:nvGraphicFramePr>
          <p:cNvPr id="9" name="Table 2">
            <a:extLst>
              <a:ext uri="{FF2B5EF4-FFF2-40B4-BE49-F238E27FC236}">
                <a16:creationId xmlns:a16="http://schemas.microsoft.com/office/drawing/2014/main" id="{BC6E83FD-ACB2-4E4B-8431-5991809B263D}"/>
              </a:ext>
            </a:extLst>
          </p:cNvPr>
          <p:cNvGraphicFramePr>
            <a:graphicFrameLocks noGrp="1"/>
          </p:cNvGraphicFramePr>
          <p:nvPr>
            <p:extLst>
              <p:ext uri="{D42A27DB-BD31-4B8C-83A1-F6EECF244321}">
                <p14:modId xmlns:p14="http://schemas.microsoft.com/office/powerpoint/2010/main" val="457484070"/>
              </p:ext>
            </p:extLst>
          </p:nvPr>
        </p:nvGraphicFramePr>
        <p:xfrm>
          <a:off x="411412" y="1174899"/>
          <a:ext cx="11369175" cy="5404495"/>
        </p:xfrm>
        <a:graphic>
          <a:graphicData uri="http://schemas.openxmlformats.org/drawingml/2006/table">
            <a:tbl>
              <a:tblPr/>
              <a:tblGrid>
                <a:gridCol w="1645713">
                  <a:extLst>
                    <a:ext uri="{9D8B030D-6E8A-4147-A177-3AD203B41FA5}">
                      <a16:colId xmlns:a16="http://schemas.microsoft.com/office/drawing/2014/main" val="4158432352"/>
                    </a:ext>
                  </a:extLst>
                </a:gridCol>
                <a:gridCol w="7792560">
                  <a:extLst>
                    <a:ext uri="{9D8B030D-6E8A-4147-A177-3AD203B41FA5}">
                      <a16:colId xmlns:a16="http://schemas.microsoft.com/office/drawing/2014/main" val="3295038085"/>
                    </a:ext>
                  </a:extLst>
                </a:gridCol>
                <a:gridCol w="1889215">
                  <a:extLst>
                    <a:ext uri="{9D8B030D-6E8A-4147-A177-3AD203B41FA5}">
                      <a16:colId xmlns:a16="http://schemas.microsoft.com/office/drawing/2014/main" val="1757723254"/>
                    </a:ext>
                  </a:extLst>
                </a:gridCol>
                <a:gridCol w="41687">
                  <a:extLst>
                    <a:ext uri="{9D8B030D-6E8A-4147-A177-3AD203B41FA5}">
                      <a16:colId xmlns:a16="http://schemas.microsoft.com/office/drawing/2014/main" val="1018405929"/>
                    </a:ext>
                  </a:extLst>
                </a:gridCol>
              </a:tblGrid>
              <a:tr h="285602">
                <a:tc>
                  <a:txBody>
                    <a:bodyPr/>
                    <a:lstStyle/>
                    <a:p>
                      <a:pPr algn="l" fontAlgn="b"/>
                      <a:r>
                        <a:rPr lang="tr-TR" sz="1800" b="1" i="0" u="none" strike="noStrike" dirty="0">
                          <a:solidFill>
                            <a:srgbClr val="C00000"/>
                          </a:solidFill>
                          <a:effectLst/>
                          <a:latin typeface="Calibri" panose="020F0502020204030204" pitchFamily="34" charset="0"/>
                        </a:rPr>
                        <a:t>Tedbir</a:t>
                      </a:r>
                    </a:p>
                  </a:txBody>
                  <a:tcPr marL="7685" marR="7685" marT="7685" marB="0" anchor="b">
                    <a:lnL>
                      <a:noFill/>
                    </a:lnL>
                    <a:lnR>
                      <a:noFill/>
                    </a:lnR>
                    <a:lnT>
                      <a:noFill/>
                    </a:lnT>
                    <a:lnB>
                      <a:noFill/>
                    </a:lnB>
                  </a:tcPr>
                </a:tc>
                <a:tc>
                  <a:txBody>
                    <a:bodyPr/>
                    <a:lstStyle/>
                    <a:p>
                      <a:pPr algn="l" fontAlgn="b"/>
                      <a:r>
                        <a:rPr lang="tr-TR" sz="1800" b="1" i="0" u="none" strike="noStrike" dirty="0">
                          <a:solidFill>
                            <a:srgbClr val="C00000"/>
                          </a:solidFill>
                          <a:effectLst/>
                          <a:latin typeface="Calibri" panose="020F0502020204030204" pitchFamily="34" charset="0"/>
                        </a:rPr>
                        <a:t>Düzenleme</a:t>
                      </a:r>
                    </a:p>
                  </a:txBody>
                  <a:tcPr marL="7685" marR="7685" marT="7685" marB="0" anchor="b">
                    <a:lnL>
                      <a:noFill/>
                    </a:lnL>
                    <a:lnR>
                      <a:noFill/>
                    </a:lnR>
                    <a:lnT>
                      <a:noFill/>
                    </a:lnT>
                    <a:lnB>
                      <a:noFill/>
                    </a:lnB>
                  </a:tcPr>
                </a:tc>
                <a:tc>
                  <a:txBody>
                    <a:bodyPr/>
                    <a:lstStyle/>
                    <a:p>
                      <a:pPr algn="l" fontAlgn="b"/>
                      <a:r>
                        <a:rPr lang="tr-TR" sz="1800" b="1" i="0" u="none" strike="noStrike" dirty="0">
                          <a:solidFill>
                            <a:srgbClr val="C00000"/>
                          </a:solidFill>
                          <a:effectLst/>
                          <a:latin typeface="Calibri" panose="020F0502020204030204" pitchFamily="34" charset="0"/>
                        </a:rPr>
                        <a:t>Dayanak</a:t>
                      </a:r>
                    </a:p>
                  </a:txBody>
                  <a:tcPr marL="7685" marR="7685" marT="7685" marB="0" anchor="b">
                    <a:lnL>
                      <a:noFill/>
                    </a:lnL>
                    <a:lnR>
                      <a:noFill/>
                    </a:lnR>
                    <a:lnT>
                      <a:noFill/>
                    </a:lnT>
                    <a:lnB>
                      <a:noFill/>
                    </a:lnB>
                  </a:tcPr>
                </a:tc>
                <a:tc>
                  <a:txBody>
                    <a:bodyPr/>
                    <a:lstStyle/>
                    <a:p>
                      <a:pPr algn="l" fontAlgn="b"/>
                      <a:endParaRPr lang="tr-TR" sz="1800" b="1" i="0" u="none" strike="noStrike" dirty="0">
                        <a:solidFill>
                          <a:srgbClr val="006666"/>
                        </a:solidFill>
                        <a:effectLst/>
                        <a:latin typeface="Calibri" panose="020F0502020204030204" pitchFamily="34" charset="0"/>
                      </a:endParaRPr>
                    </a:p>
                  </a:txBody>
                  <a:tcPr marL="7685" marR="7685" marT="7685" marB="0" anchor="b">
                    <a:lnL>
                      <a:noFill/>
                    </a:lnL>
                    <a:lnR>
                      <a:noFill/>
                    </a:lnR>
                    <a:lnT>
                      <a:noFill/>
                    </a:lnT>
                    <a:lnB>
                      <a:noFill/>
                    </a:lnB>
                  </a:tcPr>
                </a:tc>
                <a:extLst>
                  <a:ext uri="{0D108BD9-81ED-4DB2-BD59-A6C34878D82A}">
                    <a16:rowId xmlns:a16="http://schemas.microsoft.com/office/drawing/2014/main" val="829845622"/>
                  </a:ext>
                </a:extLst>
              </a:tr>
              <a:tr h="2600764">
                <a:tc>
                  <a:txBody>
                    <a:bodyPr/>
                    <a:lstStyle/>
                    <a:p>
                      <a:pPr algn="l" rtl="0" fontAlgn="t"/>
                      <a:endParaRPr lang="tr-TR" sz="1400" b="1" i="0" u="none" strike="noStrike" noProof="0" dirty="0">
                        <a:solidFill>
                          <a:srgbClr val="000000"/>
                        </a:solidFill>
                        <a:effectLst/>
                        <a:latin typeface="Calibri" panose="020F0502020204030204" pitchFamily="34" charset="0"/>
                      </a:endParaRPr>
                    </a:p>
                    <a:p>
                      <a:pPr algn="l" rtl="0" fontAlgn="t"/>
                      <a:r>
                        <a:rPr lang="tr-TR" sz="1400" b="1" i="0" u="none" strike="noStrike" noProof="0" dirty="0">
                          <a:solidFill>
                            <a:srgbClr val="000000"/>
                          </a:solidFill>
                          <a:effectLst/>
                          <a:latin typeface="Calibri" panose="020F0502020204030204" pitchFamily="34" charset="0"/>
                        </a:rPr>
                        <a:t>Dava açma, icra takibi başlatma, başvuru vb. sürelerin durdurulması</a:t>
                      </a:r>
                    </a:p>
                    <a:p>
                      <a:pPr algn="l" rtl="0" fontAlgn="t"/>
                      <a:endParaRPr lang="tr-TR" sz="1400" b="1" i="0" u="none" strike="noStrike" noProof="0" dirty="0">
                        <a:solidFill>
                          <a:srgbClr val="000000"/>
                        </a:solidFill>
                        <a:effectLst/>
                        <a:latin typeface="Calibri" panose="020F0502020204030204" pitchFamily="34" charset="0"/>
                      </a:endParaRPr>
                    </a:p>
                  </a:txBody>
                  <a:tcPr marL="7685" marR="79685" marT="7685" marB="0">
                    <a:lnL>
                      <a:noFill/>
                    </a:lnL>
                    <a:lnR>
                      <a:noFill/>
                    </a:lnR>
                    <a:lnT>
                      <a:noFill/>
                    </a:lnT>
                    <a:lnB w="6350" cap="flat" cmpd="sng" algn="ctr">
                      <a:solidFill>
                        <a:srgbClr val="000000"/>
                      </a:solidFill>
                      <a:prstDash val="solid"/>
                      <a:round/>
                      <a:headEnd type="none" w="med" len="med"/>
                      <a:tailEnd type="none" w="med" len="med"/>
                    </a:lnB>
                    <a:solidFill>
                      <a:srgbClr val="F0F0EF"/>
                    </a:solidFill>
                  </a:tcPr>
                </a:tc>
                <a:tc>
                  <a:txBody>
                    <a:bodyPr/>
                    <a:lstStyle/>
                    <a:p>
                      <a:pPr algn="l" rtl="0" fontAlgn="t"/>
                      <a:endParaRPr lang="tr-TR" sz="1400" b="0" i="0" u="none" strike="noStrike" dirty="0">
                        <a:solidFill>
                          <a:srgbClr val="000000"/>
                        </a:solidFill>
                        <a:effectLst/>
                        <a:latin typeface="Calibri" panose="020F0502020204030204" pitchFamily="34" charset="0"/>
                      </a:endParaRPr>
                    </a:p>
                    <a:p>
                      <a:pPr algn="l" rtl="0" fontAlgn="t"/>
                      <a:r>
                        <a:rPr lang="tr-TR" sz="1400" b="0" i="0" u="none" strike="noStrike" dirty="0">
                          <a:solidFill>
                            <a:srgbClr val="000000"/>
                          </a:solidFill>
                          <a:effectLst/>
                          <a:latin typeface="Calibri" panose="020F0502020204030204" pitchFamily="34" charset="0"/>
                        </a:rPr>
                        <a:t>Covid-19 salgın hastalığının ülkemizde görülmüş olması sebebiyle yargı alanındaki hak kayıplarının önlenmesi amacıyla;</a:t>
                      </a:r>
                    </a:p>
                    <a:p>
                      <a:pPr algn="l" rtl="0" fontAlgn="t"/>
                      <a:endParaRPr lang="tr-TR" sz="1400" b="0" i="0" u="none" strike="noStrike" dirty="0">
                        <a:solidFill>
                          <a:srgbClr val="000000"/>
                        </a:solidFill>
                        <a:effectLst/>
                        <a:latin typeface="Calibri" panose="020F0502020204030204" pitchFamily="34" charset="0"/>
                      </a:endParaRPr>
                    </a:p>
                    <a:p>
                      <a:pPr algn="l" rtl="0" fontAlgn="t"/>
                      <a:r>
                        <a:rPr lang="tr-TR" sz="1400" b="0" i="0" u="none" strike="noStrike" dirty="0">
                          <a:solidFill>
                            <a:srgbClr val="000000"/>
                          </a:solidFill>
                          <a:effectLst/>
                          <a:latin typeface="Calibri" panose="020F0502020204030204" pitchFamily="34" charset="0"/>
                        </a:rPr>
                        <a:t>Dava açma, icra takibi başlatma, başvuru, şikâyet, itiraz, ihtar, bildirim, ibraz ve zamanaşımı süreleri, hak düşürücü süreler ve zorunlu idari başvuru süreleri de dâhil olmak üzere bir hakkın doğumu, kullanımı veya sona ermesine ilişkin tüm süreler; 2577 sayılı İdari Yargılama Usulü Kanunu, 5271 sayılı Ceza Muhakemesi Kanunu ve 6100 sayılı Hukuk Muhakemeleri Kanunu ile usul hükmü içeren diğer kanunlarda taraflar bakımından belirlenen süreler ve bu kapsamda hâkim tarafından tayin edilen süreler ile arabuluculuk ve uzlaştırma kurumlarındaki süreler </a:t>
                      </a:r>
                      <a:r>
                        <a:rPr lang="tr-TR" sz="1400" b="1" i="0" u="none" strike="noStrike" dirty="0">
                          <a:solidFill>
                            <a:srgbClr val="000000"/>
                          </a:solidFill>
                          <a:effectLst/>
                          <a:latin typeface="Calibri" panose="020F0502020204030204" pitchFamily="34" charset="0"/>
                        </a:rPr>
                        <a:t>13/3/2020 (bu tarih dâhil) tarihinden itibaren 30/4/2020 (bu tarih dâhil) tarihine kadar duracaktır.</a:t>
                      </a:r>
                    </a:p>
                    <a:p>
                      <a:pPr algn="l" rtl="0" fontAlgn="t"/>
                      <a:endParaRPr lang="tr-TR" sz="1400" b="0" i="0" u="none" strike="noStrike" dirty="0">
                        <a:solidFill>
                          <a:srgbClr val="000000"/>
                        </a:solidFill>
                        <a:effectLst/>
                        <a:latin typeface="Calibri" panose="020F0502020204030204" pitchFamily="34" charset="0"/>
                      </a:endParaRPr>
                    </a:p>
                  </a:txBody>
                  <a:tcPr marL="7685" marR="7685" marT="7685" marB="0">
                    <a:lnL>
                      <a:noFill/>
                    </a:lnL>
                    <a:lnR>
                      <a:noFill/>
                    </a:lnR>
                    <a:lnT>
                      <a:noFill/>
                    </a:lnT>
                    <a:lnB w="6350" cap="flat" cmpd="sng" algn="ctr">
                      <a:solidFill>
                        <a:srgbClr val="000000"/>
                      </a:solidFill>
                      <a:prstDash val="solid"/>
                      <a:round/>
                      <a:headEnd type="none" w="med" len="med"/>
                      <a:tailEnd type="none" w="med" len="med"/>
                    </a:lnB>
                    <a:solidFill>
                      <a:srgbClr val="FAFAFA"/>
                    </a:solidFill>
                  </a:tcPr>
                </a:tc>
                <a:tc>
                  <a:txBody>
                    <a:bodyPr/>
                    <a:lstStyle/>
                    <a:p>
                      <a:pPr algn="l" rtl="0" fontAlgn="t"/>
                      <a:endParaRPr lang="tr-TR" sz="1400" b="0" i="0" u="none" strike="noStrike" dirty="0">
                        <a:solidFill>
                          <a:srgbClr val="000000"/>
                        </a:solidFill>
                        <a:effectLst/>
                        <a:latin typeface="Calibri" panose="020F0502020204030204" pitchFamily="34" charset="0"/>
                      </a:endParaRPr>
                    </a:p>
                    <a:p>
                      <a:pPr algn="l" rtl="0" fontAlgn="t"/>
                      <a:r>
                        <a:rPr lang="tr-TR" sz="1400" b="0" i="0" u="none" strike="noStrike" dirty="0">
                          <a:solidFill>
                            <a:srgbClr val="000000"/>
                          </a:solidFill>
                          <a:effectLst/>
                          <a:latin typeface="Calibri" panose="020F0502020204030204" pitchFamily="34" charset="0"/>
                        </a:rPr>
                        <a:t>7226 sayılı Kanun</a:t>
                      </a:r>
                    </a:p>
                  </a:txBody>
                  <a:tcPr marL="7685" marR="7685" marT="7685" marB="0">
                    <a:lnL>
                      <a:noFill/>
                    </a:lnL>
                    <a:lnR>
                      <a:noFill/>
                    </a:lnR>
                    <a:lnT>
                      <a:noFill/>
                    </a:lnT>
                    <a:lnB w="6350" cap="flat" cmpd="sng" algn="ctr">
                      <a:solidFill>
                        <a:srgbClr val="000000"/>
                      </a:solidFill>
                      <a:prstDash val="solid"/>
                      <a:round/>
                      <a:headEnd type="none" w="med" len="med"/>
                      <a:tailEnd type="none" w="med" len="med"/>
                    </a:lnB>
                    <a:solidFill>
                      <a:srgbClr val="F0F0EF"/>
                    </a:solidFill>
                  </a:tcPr>
                </a:tc>
                <a:tc>
                  <a:txBody>
                    <a:bodyPr/>
                    <a:lstStyle/>
                    <a:p>
                      <a:pPr algn="l"/>
                      <a:endParaRPr lang="en-US"/>
                    </a:p>
                  </a:txBody>
                  <a:tcPr marL="7685" marR="7685" marT="7685" marB="0">
                    <a:lnL>
                      <a:noFill/>
                    </a:lnL>
                    <a:lnR>
                      <a:noFill/>
                    </a:lnR>
                    <a:lnT>
                      <a:noFill/>
                    </a:lnT>
                    <a:lnB w="6350" cap="flat" cmpd="sng" algn="ctr">
                      <a:solidFill>
                        <a:srgbClr val="000000"/>
                      </a:solidFill>
                      <a:prstDash val="solid"/>
                      <a:round/>
                      <a:headEnd type="none" w="med" len="med"/>
                      <a:tailEnd type="none" w="med" len="med"/>
                    </a:lnB>
                    <a:solidFill>
                      <a:srgbClr val="FAFAFA"/>
                    </a:solidFill>
                  </a:tcPr>
                </a:tc>
                <a:extLst>
                  <a:ext uri="{0D108BD9-81ED-4DB2-BD59-A6C34878D82A}">
                    <a16:rowId xmlns:a16="http://schemas.microsoft.com/office/drawing/2014/main" val="1196288714"/>
                  </a:ext>
                </a:extLst>
              </a:tr>
              <a:tr h="2518129">
                <a:tc>
                  <a:txBody>
                    <a:bodyPr/>
                    <a:lstStyle/>
                    <a:p>
                      <a:pPr algn="l" rtl="0" fontAlgn="t"/>
                      <a:endParaRPr lang="tr-TR" sz="1400" b="1" i="0" u="none" strike="noStrike" noProof="0">
                        <a:solidFill>
                          <a:srgbClr val="000000"/>
                        </a:solidFill>
                        <a:effectLst/>
                        <a:latin typeface="Calibri" panose="020F0502020204030204" pitchFamily="34" charset="0"/>
                      </a:endParaRPr>
                    </a:p>
                    <a:p>
                      <a:pPr algn="l" rtl="0" fontAlgn="t"/>
                      <a:r>
                        <a:rPr lang="tr-TR" sz="1400" b="1" i="0" u="none" strike="noStrike" noProof="0">
                          <a:solidFill>
                            <a:srgbClr val="000000"/>
                          </a:solidFill>
                          <a:effectLst/>
                          <a:latin typeface="Calibri" panose="020F0502020204030204" pitchFamily="34" charset="0"/>
                        </a:rPr>
                        <a:t>İcra ve iflas takiplerinin durdurulması</a:t>
                      </a:r>
                      <a:endParaRPr lang="tr-TR" sz="1400" b="1" i="0" u="none" strike="noStrike" dirty="0">
                        <a:solidFill>
                          <a:srgbClr val="000000"/>
                        </a:solidFill>
                        <a:effectLst/>
                        <a:latin typeface="Calibri" panose="020F0502020204030204" pitchFamily="34" charset="0"/>
                      </a:endParaRPr>
                    </a:p>
                  </a:txBody>
                  <a:tcPr marL="7685" marR="7685" marT="76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F"/>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2004 sayılı İcra ve İflas Kanunu ile takip hukukuna ilişkin diğer kanunlarda belirlenen süreler ve bu kapsamda hâkim veya icra ve iflas daireleri tarafından tayin edilen süreler; nafaka alacaklarına ilişkin icra takipleri hariç olmak üzere tüm icra ve iflas takipleri, taraf ve takip işlemleri, yeni icra ve iflas takip taleplerinin alınması, ihtiyati haciz kararlarının icra ve infazına ilişkin işlemler </a:t>
                      </a:r>
                      <a:r>
                        <a:rPr lang="tr-TR" sz="1400" b="1" i="0" u="none" strike="noStrike" dirty="0">
                          <a:solidFill>
                            <a:srgbClr val="000000"/>
                          </a:solidFill>
                          <a:effectLst/>
                          <a:latin typeface="Calibri" panose="020F0502020204030204" pitchFamily="34" charset="0"/>
                        </a:rPr>
                        <a:t>22/3/2020 (bu tarih dâhil) tarihinden itibaren 30/4/2020 (bu tarih dâhil) tarihine kadar duracaktır.</a:t>
                      </a:r>
                    </a:p>
                    <a:p>
                      <a:pPr marL="228600" indent="-228600" algn="l" rtl="0" fontAlgn="t">
                        <a:buAutoNum type="alphaLcParenR"/>
                      </a:pPr>
                      <a:endParaRPr lang="en-US" sz="1400" b="0" i="0" u="none" strike="noStrike" dirty="0">
                        <a:solidFill>
                          <a:srgbClr val="000000"/>
                        </a:solidFill>
                        <a:effectLst/>
                        <a:latin typeface="Calibri" panose="020F0502020204030204" pitchFamily="34" charset="0"/>
                      </a:endParaRPr>
                    </a:p>
                  </a:txBody>
                  <a:tcPr marL="7685" marR="7685" marT="76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A"/>
                    </a:solidFill>
                  </a:tcPr>
                </a:tc>
                <a:tc>
                  <a:txBody>
                    <a:bodyPr/>
                    <a:lstStyle/>
                    <a:p>
                      <a:pPr algn="l" rtl="0" fontAlgn="t"/>
                      <a:endParaRPr lang="tr-TR" sz="1400" b="0" i="0" u="none" strike="noStrike" dirty="0">
                        <a:solidFill>
                          <a:srgbClr val="000000"/>
                        </a:solidFill>
                        <a:effectLst/>
                        <a:latin typeface="Calibri" panose="020F0502020204030204" pitchFamily="34" charset="0"/>
                      </a:endParaRPr>
                    </a:p>
                    <a:p>
                      <a:pPr algn="l" rtl="0" fontAlgn="t"/>
                      <a:r>
                        <a:rPr lang="tr-TR" sz="1400" b="0" i="0" u="none" strike="noStrike" dirty="0">
                          <a:solidFill>
                            <a:srgbClr val="000000"/>
                          </a:solidFill>
                          <a:effectLst/>
                          <a:latin typeface="Calibri" panose="020F0502020204030204" pitchFamily="34" charset="0"/>
                        </a:rPr>
                        <a:t>7226 sayılı Kanun</a:t>
                      </a:r>
                    </a:p>
                  </a:txBody>
                  <a:tcPr marL="7685" marR="7685" marT="76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F"/>
                    </a:solidFill>
                  </a:tcPr>
                </a:tc>
                <a:tc>
                  <a:txBody>
                    <a:bodyPr/>
                    <a:lstStyle/>
                    <a:p>
                      <a:pPr algn="l"/>
                      <a:endParaRPr lang="en-US" dirty="0"/>
                    </a:p>
                  </a:txBody>
                  <a:tcPr marL="7685" marR="7685" marT="76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A"/>
                    </a:solidFill>
                  </a:tcPr>
                </a:tc>
                <a:extLst>
                  <a:ext uri="{0D108BD9-81ED-4DB2-BD59-A6C34878D82A}">
                    <a16:rowId xmlns:a16="http://schemas.microsoft.com/office/drawing/2014/main" val="2477179585"/>
                  </a:ext>
                </a:extLst>
              </a:tr>
            </a:tbl>
          </a:graphicData>
        </a:graphic>
      </p:graphicFrame>
      <p:sp>
        <p:nvSpPr>
          <p:cNvPr id="2" name="Slayt Numarası Yer Tutucusu 1">
            <a:extLst>
              <a:ext uri="{FF2B5EF4-FFF2-40B4-BE49-F238E27FC236}">
                <a16:creationId xmlns:a16="http://schemas.microsoft.com/office/drawing/2014/main" id="{0350A0AD-7F52-4E31-9F49-1B85A2BFBAF5}"/>
              </a:ext>
            </a:extLst>
          </p:cNvPr>
          <p:cNvSpPr>
            <a:spLocks noGrp="1"/>
          </p:cNvSpPr>
          <p:nvPr>
            <p:ph type="sldNum" sz="quarter" idx="12"/>
          </p:nvPr>
        </p:nvSpPr>
        <p:spPr>
          <a:xfrm>
            <a:off x="9448800" y="6492875"/>
            <a:ext cx="2743200" cy="365125"/>
          </a:xfrm>
        </p:spPr>
        <p:txBody>
          <a:bodyPr/>
          <a:lstStyle/>
          <a:p>
            <a:fld id="{3A0B042D-5F23-4DD6-9D12-702228268319}" type="slidenum">
              <a:rPr lang="tr-TR" smtClean="0"/>
              <a:t>13</a:t>
            </a:fld>
            <a:endParaRPr lang="tr-TR" dirty="0"/>
          </a:p>
        </p:txBody>
      </p:sp>
    </p:spTree>
    <p:extLst>
      <p:ext uri="{BB962C8B-B14F-4D97-AF65-F5344CB8AC3E}">
        <p14:creationId xmlns:p14="http://schemas.microsoft.com/office/powerpoint/2010/main" val="280854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FD77AE-9B3E-4C88-B522-120DDDA66C89}"/>
              </a:ext>
            </a:extLst>
          </p:cNvPr>
          <p:cNvSpPr>
            <a:spLocks noGrp="1"/>
          </p:cNvSpPr>
          <p:nvPr>
            <p:ph type="title"/>
          </p:nvPr>
        </p:nvSpPr>
        <p:spPr>
          <a:xfrm>
            <a:off x="4344823" y="2661681"/>
            <a:ext cx="3327566" cy="1325563"/>
          </a:xfrm>
        </p:spPr>
        <p:txBody>
          <a:bodyPr/>
          <a:lstStyle/>
          <a:p>
            <a:r>
              <a:rPr lang="tr-TR" b="1" i="1" dirty="0"/>
              <a:t>Teşekkürler …</a:t>
            </a:r>
          </a:p>
        </p:txBody>
      </p:sp>
    </p:spTree>
    <p:extLst>
      <p:ext uri="{BB962C8B-B14F-4D97-AF65-F5344CB8AC3E}">
        <p14:creationId xmlns:p14="http://schemas.microsoft.com/office/powerpoint/2010/main" val="307959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GENEL KURUL TOPLANTILARININ ERTELENMESİ- T.C. TİCARET BAKANLIĞI’NIN YAZISI</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10" name="Rectangle 3">
            <a:extLst>
              <a:ext uri="{FF2B5EF4-FFF2-40B4-BE49-F238E27FC236}">
                <a16:creationId xmlns:a16="http://schemas.microsoft.com/office/drawing/2014/main" id="{0FAC5A24-B9AE-4683-8C16-A2E29F75B0DD}"/>
              </a:ext>
            </a:extLst>
          </p:cNvPr>
          <p:cNvSpPr/>
          <p:nvPr/>
        </p:nvSpPr>
        <p:spPr>
          <a:xfrm>
            <a:off x="598277" y="1106106"/>
            <a:ext cx="6048376" cy="6163226"/>
          </a:xfrm>
          <a:prstGeom prst="rect">
            <a:avLst/>
          </a:prstGeom>
        </p:spPr>
        <p:txBody>
          <a:bodyPr wrap="square">
            <a:spAutoFit/>
          </a:bodyPr>
          <a:lstStyle/>
          <a:p>
            <a:pPr defTabSz="1219170">
              <a:defRPr/>
            </a:pPr>
            <a:r>
              <a:rPr lang="tr-TR" sz="1400" b="1" i="1" dirty="0">
                <a:solidFill>
                  <a:prstClr val="black"/>
                </a:solidFill>
                <a:cs typeface="Calibri" panose="020F0502020204030204" pitchFamily="34" charset="0"/>
              </a:rPr>
              <a:t>Şirketlerin Genel Kurul Toplantılarına İlişkin Açıklama;</a:t>
            </a:r>
          </a:p>
          <a:p>
            <a:pPr defTabSz="1219170">
              <a:defRPr/>
            </a:pPr>
            <a:r>
              <a:rPr lang="tr-TR" sz="1400" b="1" i="1" dirty="0">
                <a:solidFill>
                  <a:prstClr val="black"/>
                </a:solidFill>
                <a:cs typeface="Calibri" panose="020F0502020204030204" pitchFamily="34" charset="0"/>
              </a:rPr>
              <a:t>Ticaret Bakanlığı 20/03/2020 tarihli ve 53382221 sayılı yazısı</a:t>
            </a:r>
            <a:br>
              <a:rPr lang="tr-TR" sz="1400" b="1" i="1" dirty="0">
                <a:solidFill>
                  <a:prstClr val="black"/>
                </a:solidFill>
                <a:cs typeface="Calibri" panose="020F0502020204030204" pitchFamily="34" charset="0"/>
              </a:rPr>
            </a:br>
            <a:endParaRPr lang="tr-TR" sz="1400" b="1" i="1" dirty="0">
              <a:solidFill>
                <a:prstClr val="black"/>
              </a:solidFill>
              <a:cs typeface="Calibri" panose="020F0502020204030204" pitchFamily="34" charset="0"/>
            </a:endParaRPr>
          </a:p>
          <a:p>
            <a:pPr defTabSz="1219170">
              <a:defRPr/>
            </a:pPr>
            <a:r>
              <a:rPr lang="tr-TR" sz="1050" i="1" dirty="0">
                <a:solidFill>
                  <a:prstClr val="black"/>
                </a:solidFill>
                <a:cs typeface="Calibri" panose="020F0502020204030204" pitchFamily="34" charset="0"/>
              </a:rPr>
              <a:t>Bilindiği üzere, 6102 sayılı Türk Ticaret Kanununda anonim ve </a:t>
            </a:r>
            <a:r>
              <a:rPr lang="tr-TR" sz="1050" i="1" dirty="0" err="1">
                <a:solidFill>
                  <a:prstClr val="black"/>
                </a:solidFill>
                <a:cs typeface="Calibri" panose="020F0502020204030204" pitchFamily="34" charset="0"/>
              </a:rPr>
              <a:t>limited</a:t>
            </a:r>
            <a:r>
              <a:rPr lang="tr-TR" sz="1050" i="1" dirty="0">
                <a:solidFill>
                  <a:prstClr val="black"/>
                </a:solidFill>
                <a:cs typeface="Calibri" panose="020F0502020204030204" pitchFamily="34" charset="0"/>
              </a:rPr>
              <a:t> şirketlerde, olağan genel kurul toplantılarının her faaliyet dönemi sonundan itibaren üç ay içinde yapılması öngörülmektedir.</a:t>
            </a:r>
            <a:br>
              <a:rPr lang="tr-TR" sz="1050" i="1" dirty="0">
                <a:solidFill>
                  <a:prstClr val="black"/>
                </a:solidFill>
                <a:cs typeface="Calibri" panose="020F0502020204030204" pitchFamily="34" charset="0"/>
              </a:rPr>
            </a:br>
            <a:r>
              <a:rPr lang="tr-TR" sz="1050" i="1" dirty="0">
                <a:solidFill>
                  <a:prstClr val="black"/>
                </a:solidFill>
                <a:cs typeface="Calibri" panose="020F0502020204030204" pitchFamily="34" charset="0"/>
              </a:rPr>
              <a:t>Diğer taraftan şirketlerimizce faaliyet dönemi olarak genellikle takvim yılı tercih edilmekte, bu da mart ayı sonuna kadar olağan genel kurul toplantılarının tamamlanması gerekliliğini ortaya çıkarmaktadır.</a:t>
            </a:r>
            <a:br>
              <a:rPr lang="tr-TR" sz="1050" i="1" dirty="0">
                <a:solidFill>
                  <a:prstClr val="black"/>
                </a:solidFill>
                <a:cs typeface="Calibri" panose="020F0502020204030204" pitchFamily="34" charset="0"/>
              </a:rPr>
            </a:br>
            <a:r>
              <a:rPr lang="tr-TR" sz="1050" i="1" dirty="0" err="1">
                <a:solidFill>
                  <a:prstClr val="black"/>
                </a:solidFill>
                <a:cs typeface="Calibri" panose="020F0502020204030204" pitchFamily="34" charset="0"/>
              </a:rPr>
              <a:t>Koronavirüs</a:t>
            </a:r>
            <a:r>
              <a:rPr lang="tr-TR" sz="1050" i="1" dirty="0">
                <a:solidFill>
                  <a:prstClr val="black"/>
                </a:solidFill>
                <a:cs typeface="Calibri" panose="020F0502020204030204" pitchFamily="34" charset="0"/>
              </a:rPr>
              <a:t> COVID-19 (</a:t>
            </a:r>
            <a:r>
              <a:rPr lang="tr-TR" sz="1050" i="1" dirty="0" err="1">
                <a:solidFill>
                  <a:prstClr val="black"/>
                </a:solidFill>
                <a:cs typeface="Calibri" panose="020F0502020204030204" pitchFamily="34" charset="0"/>
              </a:rPr>
              <a:t>Koronavirüs</a:t>
            </a:r>
            <a:r>
              <a:rPr lang="tr-TR" sz="1050" i="1" dirty="0">
                <a:solidFill>
                  <a:prstClr val="black"/>
                </a:solidFill>
                <a:cs typeface="Calibri" panose="020F0502020204030204" pitchFamily="34" charset="0"/>
              </a:rPr>
              <a:t>) salgınının yayılmasının engellenmesi amacıyla özellikle şirket genel kurullarının yoğunlukla gerçekleştirildiği bu dönemde şirketlerin kurul toplantıları bakımından bazı tedbirler alınmıştır.</a:t>
            </a:r>
          </a:p>
          <a:p>
            <a:pPr defTabSz="1219170">
              <a:defRPr/>
            </a:pPr>
            <a:r>
              <a:rPr lang="tr-TR" sz="1050" i="1" dirty="0">
                <a:solidFill>
                  <a:prstClr val="black"/>
                </a:solidFill>
                <a:cs typeface="Calibri" panose="020F0502020204030204" pitchFamily="34" charset="0"/>
              </a:rPr>
              <a:t/>
            </a:r>
            <a:br>
              <a:rPr lang="tr-TR" sz="1050" i="1" dirty="0">
                <a:solidFill>
                  <a:prstClr val="black"/>
                </a:solidFill>
                <a:cs typeface="Calibri" panose="020F0502020204030204" pitchFamily="34" charset="0"/>
              </a:rPr>
            </a:br>
            <a:r>
              <a:rPr lang="tr-TR" sz="1050" i="1" dirty="0">
                <a:solidFill>
                  <a:prstClr val="black"/>
                </a:solidFill>
                <a:cs typeface="Calibri" panose="020F0502020204030204" pitchFamily="34" charset="0"/>
              </a:rPr>
              <a:t>Bu kapsamda </a:t>
            </a:r>
            <a:r>
              <a:rPr lang="tr-TR" sz="1050" b="1" i="1" dirty="0">
                <a:solidFill>
                  <a:prstClr val="black"/>
                </a:solidFill>
                <a:cs typeface="Calibri" panose="020F0502020204030204" pitchFamily="34" charset="0"/>
              </a:rPr>
              <a:t>6102 sayılı</a:t>
            </a:r>
            <a:r>
              <a:rPr lang="tr-TR" sz="1050" i="1" dirty="0">
                <a:solidFill>
                  <a:prstClr val="black"/>
                </a:solidFill>
                <a:cs typeface="Calibri" panose="020F0502020204030204" pitchFamily="34" charset="0"/>
              </a:rPr>
              <a:t> </a:t>
            </a:r>
            <a:r>
              <a:rPr lang="tr-TR" sz="1050" b="1" i="1" dirty="0">
                <a:solidFill>
                  <a:prstClr val="black"/>
                </a:solidFill>
                <a:cs typeface="Calibri" panose="020F0502020204030204" pitchFamily="34" charset="0"/>
              </a:rPr>
              <a:t>Türk Ticaret Kanunu ve şirket sözleşmesine uygun olarak yönetim organları tarafından daha önce toplantıya çağrılan anonim ve </a:t>
            </a:r>
            <a:r>
              <a:rPr lang="tr-TR" sz="1050" b="1" i="1" dirty="0" err="1">
                <a:solidFill>
                  <a:prstClr val="black"/>
                </a:solidFill>
                <a:cs typeface="Calibri" panose="020F0502020204030204" pitchFamily="34" charset="0"/>
              </a:rPr>
              <a:t>limited</a:t>
            </a:r>
            <a:r>
              <a:rPr lang="tr-TR" sz="1050" b="1" i="1" dirty="0">
                <a:solidFill>
                  <a:prstClr val="black"/>
                </a:solidFill>
                <a:cs typeface="Calibri" panose="020F0502020204030204" pitchFamily="34" charset="0"/>
              </a:rPr>
              <a:t> şirketlerin olağan genel kurullarının, erteleme kararı alınması amacıyla genel kurulun toplanması beklenmeksizin, yönetim organları tarafından alınacak bir kararla iptal edilmesi imkanı tanınmıştır.</a:t>
            </a:r>
          </a:p>
          <a:p>
            <a:pPr defTabSz="1219170">
              <a:defRPr/>
            </a:pPr>
            <a:r>
              <a:rPr lang="tr-TR" sz="1050" b="1" i="1" dirty="0">
                <a:solidFill>
                  <a:prstClr val="black"/>
                </a:solidFill>
                <a:cs typeface="Calibri" panose="020F0502020204030204" pitchFamily="34" charset="0"/>
              </a:rPr>
              <a:t> </a:t>
            </a:r>
            <a:r>
              <a:rPr lang="tr-TR" sz="1050" i="1" dirty="0">
                <a:solidFill>
                  <a:prstClr val="black"/>
                </a:solidFill>
                <a:cs typeface="Calibri" panose="020F0502020204030204" pitchFamily="34" charset="0"/>
              </a:rPr>
              <a:t> </a:t>
            </a:r>
            <a:br>
              <a:rPr lang="tr-TR" sz="1050" i="1" dirty="0">
                <a:solidFill>
                  <a:prstClr val="black"/>
                </a:solidFill>
                <a:cs typeface="Calibri" panose="020F0502020204030204" pitchFamily="34" charset="0"/>
              </a:rPr>
            </a:br>
            <a:r>
              <a:rPr lang="tr-TR" sz="1050" i="1" dirty="0">
                <a:solidFill>
                  <a:prstClr val="black"/>
                </a:solidFill>
                <a:cs typeface="Calibri" panose="020F0502020204030204" pitchFamily="34" charset="0"/>
              </a:rPr>
              <a:t>Buna ilişkin ilan talepleri Türkiye Ticaret Sicili Gazetesi Müdürlüğünce karşılanmakla birlikte, örnek ilan metnine </a:t>
            </a:r>
            <a:r>
              <a:rPr lang="tr-TR" sz="1050" i="1" dirty="0">
                <a:solidFill>
                  <a:prstClr val="black"/>
                </a:solidFill>
                <a:cs typeface="Calibri" panose="020F0502020204030204" pitchFamily="34" charset="0"/>
                <a:hlinkClick r:id="rId3"/>
              </a:rPr>
              <a:t>https://www.ticaretsicil.gov.tr/</a:t>
            </a:r>
            <a:r>
              <a:rPr lang="tr-TR" sz="1050" i="1" dirty="0">
                <a:solidFill>
                  <a:prstClr val="black"/>
                </a:solidFill>
                <a:cs typeface="Calibri" panose="020F0502020204030204" pitchFamily="34" charset="0"/>
              </a:rPr>
              <a:t> internet adresinden ulaşılabilecektir.</a:t>
            </a:r>
            <a:br>
              <a:rPr lang="tr-TR" sz="1050" i="1" dirty="0">
                <a:solidFill>
                  <a:prstClr val="black"/>
                </a:solidFill>
                <a:cs typeface="Calibri" panose="020F0502020204030204" pitchFamily="34" charset="0"/>
              </a:rPr>
            </a:br>
            <a:r>
              <a:rPr lang="tr-TR" sz="1050" i="1" dirty="0">
                <a:solidFill>
                  <a:prstClr val="black"/>
                </a:solidFill>
                <a:cs typeface="Calibri" panose="020F0502020204030204" pitchFamily="34" charset="0"/>
              </a:rPr>
              <a:t>Türk Ticaret Kanununun 1527’nci maddesi uyarınca, </a:t>
            </a:r>
            <a:r>
              <a:rPr lang="tr-TR" sz="1050" b="1" i="1" dirty="0">
                <a:solidFill>
                  <a:prstClr val="black"/>
                </a:solidFill>
                <a:cs typeface="Calibri" panose="020F0502020204030204" pitchFamily="34" charset="0"/>
              </a:rPr>
              <a:t>elektronik genel kurul sistemini kullanan ve genel kurul toplantısı gerçekleştirmek isteyen şirketlerde salgının önlenmesi amacıyla asgari düzeyde pay sahibinin katılımı ile fiziki ortamda toplantı gerçekleştirilmesini </a:t>
            </a:r>
            <a:r>
              <a:rPr lang="tr-TR" sz="1050" b="1" i="1" dirty="0" err="1">
                <a:solidFill>
                  <a:prstClr val="black"/>
                </a:solidFill>
                <a:cs typeface="Calibri" panose="020F0502020204030204" pitchFamily="34" charset="0"/>
              </a:rPr>
              <a:t>teminen</a:t>
            </a:r>
            <a:r>
              <a:rPr lang="tr-TR" sz="1050" b="1" i="1" dirty="0">
                <a:solidFill>
                  <a:prstClr val="black"/>
                </a:solidFill>
                <a:cs typeface="Calibri" panose="020F0502020204030204" pitchFamily="34" charset="0"/>
              </a:rPr>
              <a:t>, pay sahiplerinin genel kurul toplantılarına fiziki ortamda katılımda bulunmaksızın elektronik ortamda katılım sağlayabilecekleri hususunda takdirlerini kullanmaları tavsiye olunmaktadır.</a:t>
            </a:r>
          </a:p>
          <a:p>
            <a:pPr defTabSz="1219170">
              <a:defRPr/>
            </a:pPr>
            <a:r>
              <a:rPr lang="tr-TR" sz="1050" i="1" dirty="0">
                <a:solidFill>
                  <a:prstClr val="black"/>
                </a:solidFill>
                <a:cs typeface="Calibri" panose="020F0502020204030204" pitchFamily="34" charset="0"/>
              </a:rPr>
              <a:t> </a:t>
            </a:r>
            <a:br>
              <a:rPr lang="tr-TR" sz="1050" i="1" dirty="0">
                <a:solidFill>
                  <a:prstClr val="black"/>
                </a:solidFill>
                <a:cs typeface="Calibri" panose="020F0502020204030204" pitchFamily="34" charset="0"/>
              </a:rPr>
            </a:br>
            <a:r>
              <a:rPr lang="tr-TR" sz="1050" b="1" i="1" dirty="0">
                <a:solidFill>
                  <a:prstClr val="black"/>
                </a:solidFill>
                <a:cs typeface="Calibri" panose="020F0502020204030204" pitchFamily="34" charset="0"/>
              </a:rPr>
              <a:t>Bu çerçevede şirket sözleşmelerinde veya esas sözleşmelerinde kurul toplantılarının elektronik ortamda gerçekleştirilmesine imkan tanıyan hüküm bulunmayan şirketlerin, bu dönemde gerçekleştirmeyi planladıkları toplantıları “Elektronik Genel Kurul Toplantı Sistemi” ve “Elektronik Yönetim Kurulu Sistemi” üzerinden gerçekleştirilebilmelerine yönelik tedbir alınmıştır. </a:t>
            </a:r>
            <a:r>
              <a:rPr lang="tr-TR" sz="1050" i="1" dirty="0">
                <a:solidFill>
                  <a:prstClr val="black"/>
                </a:solidFill>
                <a:cs typeface="Calibri" panose="020F0502020204030204" pitchFamily="34" charset="0"/>
              </a:rPr>
              <a:t/>
            </a:r>
            <a:br>
              <a:rPr lang="tr-TR" sz="1050" i="1" dirty="0">
                <a:solidFill>
                  <a:prstClr val="black"/>
                </a:solidFill>
                <a:cs typeface="Calibri" panose="020F0502020204030204" pitchFamily="34" charset="0"/>
              </a:rPr>
            </a:br>
            <a:r>
              <a:rPr lang="tr-TR" sz="1050" i="1" dirty="0">
                <a:solidFill>
                  <a:prstClr val="black"/>
                </a:solidFill>
                <a:cs typeface="Calibri" panose="020F0502020204030204" pitchFamily="34" charset="0"/>
              </a:rPr>
              <a:t>Şirketlerin, bu imkandan Merkezi Kayıt Kuruluşu Anonim Şirketinden destek hizmeti almak suretiyle ve hak sahiplerine elektronik ortamda katılma imkanının sağlanması zorunluluğunu ortadan kaldırmayacak şekilde yararlanmaları gerekmekte olup, şirketlerce elektronik ortamda kurul gerçekleştirilmesine imkan tanıyan hükme ilişkin sözleşme değişikliğinin bundan sonra yapılacak ilk genel kurul toplantısında gerçekleştirilmesi imkanı tanınmıştır.</a:t>
            </a:r>
          </a:p>
          <a:p>
            <a:pPr defTabSz="1219170">
              <a:defRPr/>
            </a:pPr>
            <a:r>
              <a:rPr lang="tr-TR" sz="1050" i="1" dirty="0">
                <a:solidFill>
                  <a:prstClr val="black"/>
                </a:solidFill>
                <a:cs typeface="Calibri" panose="020F0502020204030204" pitchFamily="34" charset="0"/>
              </a:rPr>
              <a:t>Kamuoyuna saygı ile duyurulur.</a:t>
            </a:r>
          </a:p>
          <a:p>
            <a:pPr defTabSz="1219170">
              <a:defRPr/>
            </a:pPr>
            <a:r>
              <a:rPr lang="en-US" sz="1100" dirty="0">
                <a:solidFill>
                  <a:prstClr val="black"/>
                </a:solidFill>
                <a:cs typeface="Calibri" panose="020F0502020204030204" pitchFamily="34" charset="0"/>
              </a:rPr>
              <a:t/>
            </a:r>
            <a:br>
              <a:rPr lang="en-US" sz="1100" dirty="0">
                <a:solidFill>
                  <a:prstClr val="black"/>
                </a:solidFill>
                <a:cs typeface="Calibri" panose="020F0502020204030204" pitchFamily="34" charset="0"/>
              </a:rPr>
            </a:br>
            <a:r>
              <a:rPr lang="en-US" sz="1600" dirty="0">
                <a:solidFill>
                  <a:prstClr val="black"/>
                </a:solidFill>
                <a:cs typeface="Calibri" panose="020F0502020204030204" pitchFamily="34" charset="0"/>
              </a:rPr>
              <a:t> </a:t>
            </a:r>
          </a:p>
        </p:txBody>
      </p: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2">
            <a:extLst>
              <a:ext uri="{FF2B5EF4-FFF2-40B4-BE49-F238E27FC236}">
                <a16:creationId xmlns:a16="http://schemas.microsoft.com/office/drawing/2014/main" id="{EC08B0FB-633D-415A-B7D0-ED8B50289305}"/>
              </a:ext>
            </a:extLst>
          </p:cNvPr>
          <p:cNvGraphicFramePr>
            <a:graphicFrameLocks noGrp="1"/>
          </p:cNvGraphicFramePr>
          <p:nvPr>
            <p:extLst>
              <p:ext uri="{D42A27DB-BD31-4B8C-83A1-F6EECF244321}">
                <p14:modId xmlns:p14="http://schemas.microsoft.com/office/powerpoint/2010/main" val="2027973548"/>
              </p:ext>
            </p:extLst>
          </p:nvPr>
        </p:nvGraphicFramePr>
        <p:xfrm>
          <a:off x="6872288" y="1106104"/>
          <a:ext cx="5186361" cy="5760084"/>
        </p:xfrm>
        <a:graphic>
          <a:graphicData uri="http://schemas.openxmlformats.org/drawingml/2006/table">
            <a:tbl>
              <a:tblPr/>
              <a:tblGrid>
                <a:gridCol w="5186361">
                  <a:extLst>
                    <a:ext uri="{9D8B030D-6E8A-4147-A177-3AD203B41FA5}">
                      <a16:colId xmlns:a16="http://schemas.microsoft.com/office/drawing/2014/main" val="2381533955"/>
                    </a:ext>
                  </a:extLst>
                </a:gridCol>
              </a:tblGrid>
              <a:tr h="54658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tr-TR" sz="1800" b="1" i="0" u="none" strike="noStrike" dirty="0">
                          <a:solidFill>
                            <a:srgbClr val="C00000"/>
                          </a:solidFill>
                          <a:effectLst/>
                          <a:latin typeface="Calibri" panose="020F0502020204030204" pitchFamily="34" charset="0"/>
                        </a:rPr>
                        <a:t>Değerlendirme</a:t>
                      </a:r>
                    </a:p>
                    <a:p>
                      <a:pPr algn="l" fontAlgn="b"/>
                      <a:endParaRPr lang="tr-TR" sz="1800" b="1" i="0" u="none" strike="noStrike" dirty="0">
                        <a:solidFill>
                          <a:srgbClr val="006666"/>
                        </a:solidFill>
                        <a:effectLst/>
                        <a:latin typeface="Calibri" panose="020F0502020204030204" pitchFamily="34" charset="0"/>
                      </a:endParaRPr>
                    </a:p>
                  </a:txBody>
                  <a:tcPr marL="6130" marR="222130" marT="613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0167777"/>
                  </a:ext>
                </a:extLst>
              </a:tr>
              <a:tr h="520531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285750" indent="-285750" algn="l" rtl="0" fontAlgn="t">
                        <a:buFont typeface="Wingdings" panose="05000000000000000000" pitchFamily="2" charset="2"/>
                        <a:buChar char="Ø"/>
                      </a:pPr>
                      <a:r>
                        <a:rPr lang="tr-TR" sz="1400" b="0" i="0" u="none" strike="noStrike" dirty="0">
                          <a:solidFill>
                            <a:schemeClr val="tx1"/>
                          </a:solidFill>
                          <a:effectLst/>
                          <a:latin typeface="Calibri" panose="020F0502020204030204" pitchFamily="34" charset="0"/>
                        </a:rPr>
                        <a:t>Halka açık ve kapalı anonim şirketler ile limited şirketlerde yönetim kurulu tarafından, genel kurul için çağrı yapılmış olması durumda dahi, alınacak bir erteleme/iptal kararı ile genel kurulun ileriki bir tarihe ertelenmesi/iptali imkanı</a:t>
                      </a:r>
                      <a:r>
                        <a:rPr lang="tr-TR" sz="1400" b="0" i="0" u="none" strike="noStrike" baseline="0" dirty="0">
                          <a:solidFill>
                            <a:schemeClr val="tx1"/>
                          </a:solidFill>
                          <a:effectLst/>
                          <a:latin typeface="Calibri" panose="020F0502020204030204" pitchFamily="34" charset="0"/>
                        </a:rPr>
                        <a:t> sağlanmıştır.</a:t>
                      </a:r>
                    </a:p>
                    <a:p>
                      <a:pPr marL="285750" indent="-285750" algn="l" rtl="0" fontAlgn="t">
                        <a:buFont typeface="Wingdings" panose="05000000000000000000" pitchFamily="2" charset="2"/>
                        <a:buChar char="Ø"/>
                      </a:pPr>
                      <a:endParaRPr lang="tr-TR" sz="1400" b="0" i="0" u="none" strike="noStrike" baseline="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chemeClr val="tx1"/>
                          </a:solidFill>
                          <a:effectLst/>
                          <a:latin typeface="Calibri" panose="020F0502020204030204" pitchFamily="34" charset="0"/>
                        </a:rPr>
                        <a:t>Yönetim organları, toplantının ertelenmesi</a:t>
                      </a:r>
                      <a:r>
                        <a:rPr lang="tr-TR" sz="1400" b="0" i="0" u="none" strike="noStrike" baseline="0" dirty="0">
                          <a:solidFill>
                            <a:schemeClr val="tx1"/>
                          </a:solidFill>
                          <a:effectLst/>
                          <a:latin typeface="Calibri" panose="020F0502020204030204" pitchFamily="34" charset="0"/>
                        </a:rPr>
                        <a:t> veya</a:t>
                      </a:r>
                      <a:r>
                        <a:rPr lang="tr-TR" sz="1400" b="0" i="0" u="none" strike="noStrike" dirty="0">
                          <a:solidFill>
                            <a:schemeClr val="tx1"/>
                          </a:solidFill>
                          <a:effectLst/>
                          <a:latin typeface="Calibri" panose="020F0502020204030204" pitchFamily="34" charset="0"/>
                        </a:rPr>
                        <a:t> iptal edilmesi için karar almaya yetkili kılınmış ve fiziki katılımlı toplantıların yapılmaması mümkünse elektronik ortam kullanılması konusunda Ticaret Bakanlığı tarafından tavsiyede bulunulmuştur.</a:t>
                      </a:r>
                    </a:p>
                    <a:p>
                      <a:pPr marL="285750" indent="-285750" algn="l" rtl="0" fontAlgn="t">
                        <a:buFont typeface="Wingdings" panose="05000000000000000000" pitchFamily="2" charset="2"/>
                        <a:buChar char="Ø"/>
                      </a:pPr>
                      <a:endParaRPr lang="tr-TR" sz="1400" b="0" i="0" u="none" strike="noStrike"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chemeClr val="tx1"/>
                          </a:solidFill>
                          <a:effectLst/>
                          <a:latin typeface="Calibri" panose="020F0502020204030204" pitchFamily="34" charset="0"/>
                        </a:rPr>
                        <a:t>Esas sözleşmesinde elektronik ortamda toplantı yapılmasına ilişkin hüküm bulunmayan şirketler için dahi elektronik ortamda toplantının gerçekleştirilmesi mümkündür. </a:t>
                      </a:r>
                    </a:p>
                    <a:p>
                      <a:pPr marL="285750" indent="-285750" algn="l" rtl="0" fontAlgn="t">
                        <a:buFont typeface="Wingdings" panose="05000000000000000000" pitchFamily="2" charset="2"/>
                        <a:buChar char="Ø"/>
                      </a:pPr>
                      <a:endParaRPr lang="tr-TR" sz="1400" b="0" i="0" u="none" strike="noStrike"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chemeClr val="tx1"/>
                          </a:solidFill>
                          <a:effectLst/>
                          <a:latin typeface="Calibri" panose="020F0502020204030204" pitchFamily="34" charset="0"/>
                        </a:rPr>
                        <a:t>Şirketlerin bu elektronik genel kurul imkânından Merkezi Kayıt Kuruluşu Anonim Şirketinden destek hizmet alarak ve pay sahiplerine elektronik ortamda katılma imkânının sağlanması zorunluluğunu ortadan kaldırmayacak şekilde kullanmaları gerekecektir. </a:t>
                      </a:r>
                    </a:p>
                    <a:p>
                      <a:pPr marL="285750" indent="-285750" algn="l" rtl="0" fontAlgn="t">
                        <a:buFont typeface="Wingdings" panose="05000000000000000000" pitchFamily="2" charset="2"/>
                        <a:buChar char="Ø"/>
                      </a:pPr>
                      <a:endParaRPr lang="tr-TR" sz="1400" b="0" i="0" u="none" strike="noStrike" dirty="0">
                        <a:solidFill>
                          <a:schemeClr val="tx1"/>
                        </a:solidFill>
                        <a:effectLst/>
                        <a:latin typeface="Calibri" panose="020F0502020204030204" pitchFamily="34" charset="0"/>
                      </a:endParaRPr>
                    </a:p>
                    <a:p>
                      <a:pPr marL="285750" marR="0" lvl="0" indent="-285750" algn="l" defTabSz="121917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tr-TR" sz="1400" b="0" i="0" u="none" strike="noStrike" dirty="0">
                          <a:solidFill>
                            <a:schemeClr val="tx1"/>
                          </a:solidFill>
                          <a:effectLst/>
                          <a:latin typeface="Calibri" panose="020F0502020204030204" pitchFamily="34" charset="0"/>
                        </a:rPr>
                        <a:t>Toplantının elektronik ortamda yapılması</a:t>
                      </a:r>
                      <a:r>
                        <a:rPr lang="tr-TR" sz="1400" b="0" i="0" u="none" strike="noStrike" baseline="0" dirty="0">
                          <a:solidFill>
                            <a:schemeClr val="tx1"/>
                          </a:solidFill>
                          <a:effectLst/>
                          <a:latin typeface="Calibri" panose="020F0502020204030204" pitchFamily="34" charset="0"/>
                        </a:rPr>
                        <a:t> için gereken</a:t>
                      </a:r>
                      <a:r>
                        <a:rPr lang="tr-TR" sz="1400" b="0" i="0" u="none" strike="noStrike" dirty="0">
                          <a:solidFill>
                            <a:schemeClr val="tx1"/>
                          </a:solidFill>
                          <a:effectLst/>
                          <a:latin typeface="Calibri" panose="020F0502020204030204" pitchFamily="34" charset="0"/>
                        </a:rPr>
                        <a:t> esas sözleşme değişikliği</a:t>
                      </a:r>
                      <a:r>
                        <a:rPr lang="tr-TR" sz="1400" b="0" i="0" u="none" strike="noStrike" baseline="0" dirty="0">
                          <a:solidFill>
                            <a:schemeClr val="tx1"/>
                          </a:solidFill>
                          <a:effectLst/>
                          <a:latin typeface="Calibri" panose="020F0502020204030204" pitchFamily="34" charset="0"/>
                        </a:rPr>
                        <a:t> bundan sonra yapılacak</a:t>
                      </a:r>
                      <a:r>
                        <a:rPr lang="tr-TR" sz="1400" b="0" i="0" u="none" strike="noStrike" dirty="0">
                          <a:solidFill>
                            <a:schemeClr val="tx1"/>
                          </a:solidFill>
                          <a:effectLst/>
                          <a:latin typeface="Calibri" panose="020F0502020204030204" pitchFamily="34" charset="0"/>
                        </a:rPr>
                        <a:t> ilk genel kurul toplantısında gerçekleştirilebilecektir.</a:t>
                      </a:r>
                    </a:p>
                  </a:txBody>
                  <a:tcPr marL="6130" marR="150130" marT="6130" marB="0">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15" name="Slayt Numarası Yer Tutucusu 14">
            <a:extLst>
              <a:ext uri="{FF2B5EF4-FFF2-40B4-BE49-F238E27FC236}">
                <a16:creationId xmlns:a16="http://schemas.microsoft.com/office/drawing/2014/main" id="{4B3871D4-D4F3-422B-A866-45DFD846BF32}"/>
              </a:ext>
            </a:extLst>
          </p:cNvPr>
          <p:cNvSpPr>
            <a:spLocks noGrp="1"/>
          </p:cNvSpPr>
          <p:nvPr>
            <p:ph type="sldNum" sz="quarter" idx="12"/>
          </p:nvPr>
        </p:nvSpPr>
        <p:spPr>
          <a:xfrm>
            <a:off x="9447663" y="6305266"/>
            <a:ext cx="2744337" cy="402562"/>
          </a:xfrm>
        </p:spPr>
        <p:txBody>
          <a:bodyPr/>
          <a:lstStyle/>
          <a:p>
            <a:fld id="{3A0B042D-5F23-4DD6-9D12-702228268319}" type="slidenum">
              <a:rPr lang="tr-TR" smtClean="0"/>
              <a:t>2</a:t>
            </a:fld>
            <a:endParaRPr lang="tr-TR" dirty="0"/>
          </a:p>
        </p:txBody>
      </p:sp>
    </p:spTree>
    <p:extLst>
      <p:ext uri="{BB962C8B-B14F-4D97-AF65-F5344CB8AC3E}">
        <p14:creationId xmlns:p14="http://schemas.microsoft.com/office/powerpoint/2010/main" val="104179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KAR DAĞITIMI- TOBB YAZISI</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5">
            <a:extLst>
              <a:ext uri="{FF2B5EF4-FFF2-40B4-BE49-F238E27FC236}">
                <a16:creationId xmlns:a16="http://schemas.microsoft.com/office/drawing/2014/main" id="{C84DEA05-17BC-4A38-9CCE-A45A2D8FE8BE}"/>
              </a:ext>
            </a:extLst>
          </p:cNvPr>
          <p:cNvPicPr>
            <a:picLocks noChangeAspect="1"/>
          </p:cNvPicPr>
          <p:nvPr/>
        </p:nvPicPr>
        <p:blipFill>
          <a:blip r:embed="rId3"/>
          <a:stretch>
            <a:fillRect/>
          </a:stretch>
        </p:blipFill>
        <p:spPr>
          <a:xfrm>
            <a:off x="892969" y="1325045"/>
            <a:ext cx="5150641" cy="5131238"/>
          </a:xfrm>
          <a:prstGeom prst="rect">
            <a:avLst/>
          </a:prstGeom>
        </p:spPr>
      </p:pic>
      <p:graphicFrame>
        <p:nvGraphicFramePr>
          <p:cNvPr id="9" name="Table 2">
            <a:extLst>
              <a:ext uri="{FF2B5EF4-FFF2-40B4-BE49-F238E27FC236}">
                <a16:creationId xmlns:a16="http://schemas.microsoft.com/office/drawing/2014/main" id="{DD294033-1DDD-4681-949A-6F777ADF9F35}"/>
              </a:ext>
            </a:extLst>
          </p:cNvPr>
          <p:cNvGraphicFramePr>
            <a:graphicFrameLocks noGrp="1"/>
          </p:cNvGraphicFramePr>
          <p:nvPr>
            <p:extLst>
              <p:ext uri="{D42A27DB-BD31-4B8C-83A1-F6EECF244321}">
                <p14:modId xmlns:p14="http://schemas.microsoft.com/office/powerpoint/2010/main" val="2676270293"/>
              </p:ext>
            </p:extLst>
          </p:nvPr>
        </p:nvGraphicFramePr>
        <p:xfrm>
          <a:off x="6872288" y="1021556"/>
          <a:ext cx="4930753" cy="5836598"/>
        </p:xfrm>
        <a:graphic>
          <a:graphicData uri="http://schemas.openxmlformats.org/drawingml/2006/table">
            <a:tbl>
              <a:tblPr/>
              <a:tblGrid>
                <a:gridCol w="4930753">
                  <a:extLst>
                    <a:ext uri="{9D8B030D-6E8A-4147-A177-3AD203B41FA5}">
                      <a16:colId xmlns:a16="http://schemas.microsoft.com/office/drawing/2014/main" val="2381533955"/>
                    </a:ext>
                  </a:extLst>
                </a:gridCol>
              </a:tblGrid>
              <a:tr h="554616">
                <a:tc>
                  <a:txBody>
                    <a:bodyPr/>
                    <a:lstStyle/>
                    <a:p>
                      <a:pPr algn="l" fontAlgn="b"/>
                      <a:r>
                        <a:rPr lang="tr-TR" sz="1800" b="1" i="0" u="none" strike="noStrike" kern="1200" dirty="0">
                          <a:solidFill>
                            <a:srgbClr val="C00000"/>
                          </a:solidFill>
                          <a:effectLst/>
                          <a:latin typeface="Calibri" panose="020F0502020204030204" pitchFamily="34" charset="0"/>
                          <a:ea typeface="+mn-ea"/>
                          <a:cs typeface="+mn-cs"/>
                        </a:rPr>
                        <a:t>Değerlendirme</a:t>
                      </a:r>
                    </a:p>
                    <a:p>
                      <a:pPr algn="l" fontAlgn="b"/>
                      <a:endParaRPr lang="tr-TR" sz="1800" b="1" i="0" u="none" strike="noStrike" dirty="0">
                        <a:solidFill>
                          <a:srgbClr val="006666"/>
                        </a:solidFill>
                        <a:effectLst/>
                        <a:latin typeface="Calibri" panose="020F0502020204030204" pitchFamily="34" charset="0"/>
                      </a:endParaRPr>
                    </a:p>
                  </a:txBody>
                  <a:tcPr marL="6130" marR="150130" marT="613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0167777"/>
                  </a:ext>
                </a:extLst>
              </a:tr>
              <a:tr h="5281828">
                <a:tc>
                  <a:txBody>
                    <a:bodyPr/>
                    <a:lstStyle/>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Şirketlerin 2019 yılı hesap dönemine ilişkin olarak 2020 yılında gerçekleştirilecek genel kurul toplantılarında kar payı dağıtımına ilişkin olarak “geçmiş yıl kârlarının dağıtıma konu edilmemesi ve dağıtım tutarının 2019 yılı net dönem karının %25'ini aşmaması ile yönetim kuruluna kâr payı avansı dağıtımı yetkisi verilmemesi” sınırlamaları getirilmektedir. Ancak bu sınırlamaların şirketlerin genel kurullarınca kabul edilmesinin zorunlu olup olmadığı tartışmalıdır.</a:t>
                      </a:r>
                      <a:endParaRPr lang="en-US" sz="1400" b="0" i="0" u="none" strike="noStrike" dirty="0">
                        <a:solidFill>
                          <a:srgbClr val="000000"/>
                        </a:solidFill>
                        <a:effectLst/>
                        <a:latin typeface="Calibri" panose="020F0502020204030204" pitchFamily="34" charset="0"/>
                      </a:endParaRPr>
                    </a:p>
                    <a:p>
                      <a:pPr marL="0" indent="0" algn="l" rtl="0" fontAlgn="t">
                        <a:buFont typeface="Wingdings" panose="05000000000000000000" pitchFamily="2" charset="2"/>
                        <a:buNone/>
                      </a:pPr>
                      <a:endParaRPr lang="tr-TR" sz="1400" b="0" i="0" u="none" strike="noStrike" dirty="0">
                        <a:solidFill>
                          <a:srgbClr val="000000"/>
                        </a:solidFill>
                        <a:effectLst/>
                        <a:latin typeface="Calibri" panose="020F0502020204030204" pitchFamily="34" charset="0"/>
                      </a:endParaRPr>
                    </a:p>
                    <a:p>
                      <a:pPr marL="0" indent="0" algn="l" rtl="0" fontAlgn="t">
                        <a:buFont typeface="Wingdings" panose="05000000000000000000" pitchFamily="2" charset="2"/>
                        <a:buNone/>
                      </a:pPr>
                      <a:endParaRPr lang="tr-TR" sz="1400" b="0" i="0" u="none" strike="noStrike"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Yönetmelikle Bakanlığa verilen yetki, “şirket genel kurullarında görüşülmesi istenen konuların” belirlenmesinden ibarettir. Kar payı dağıtımına ilişkin yetki şirket genel kurullarındadır (TTK Md. 408/2-d ve 507). Bu nedenle, gündeme alınması zorunlu olmakla birlikte, söz</a:t>
                      </a:r>
                      <a:r>
                        <a:rPr lang="tr-TR" sz="1400" b="0" i="0" u="none" strike="noStrike" baseline="0" dirty="0">
                          <a:solidFill>
                            <a:srgbClr val="000000"/>
                          </a:solidFill>
                          <a:effectLst/>
                          <a:latin typeface="Calibri" panose="020F0502020204030204" pitchFamily="34" charset="0"/>
                        </a:rPr>
                        <a:t> konusu sınırlamaların </a:t>
                      </a:r>
                      <a:r>
                        <a:rPr lang="tr-TR" sz="1400" b="0" i="0" u="none" strike="noStrike" dirty="0">
                          <a:solidFill>
                            <a:srgbClr val="000000"/>
                          </a:solidFill>
                          <a:effectLst/>
                          <a:latin typeface="Calibri" panose="020F0502020204030204" pitchFamily="34" charset="0"/>
                        </a:rPr>
                        <a:t>kabul edilmesinin genel kurulun yetkisinde olduğu değerlendirilmektedir.</a:t>
                      </a:r>
                      <a:endParaRPr lang="en-US" sz="1400" b="0" i="0" u="none" strike="noStrike" dirty="0">
                        <a:solidFill>
                          <a:srgbClr val="000000"/>
                        </a:solidFill>
                        <a:effectLst/>
                        <a:latin typeface="Calibri" panose="020F0502020204030204" pitchFamily="34" charset="0"/>
                      </a:endParaRP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2" name="Slayt Numarası Yer Tutucusu 1">
            <a:extLst>
              <a:ext uri="{FF2B5EF4-FFF2-40B4-BE49-F238E27FC236}">
                <a16:creationId xmlns:a16="http://schemas.microsoft.com/office/drawing/2014/main" id="{ED42C603-8B58-4C87-96F9-BC7B161413F0}"/>
              </a:ext>
            </a:extLst>
          </p:cNvPr>
          <p:cNvSpPr>
            <a:spLocks noGrp="1"/>
          </p:cNvSpPr>
          <p:nvPr>
            <p:ph type="sldNum" sz="quarter" idx="12"/>
          </p:nvPr>
        </p:nvSpPr>
        <p:spPr>
          <a:xfrm>
            <a:off x="9448800" y="6322230"/>
            <a:ext cx="2743200" cy="365125"/>
          </a:xfrm>
        </p:spPr>
        <p:txBody>
          <a:bodyPr/>
          <a:lstStyle/>
          <a:p>
            <a:fld id="{3A0B042D-5F23-4DD6-9D12-702228268319}" type="slidenum">
              <a:rPr lang="tr-TR" smtClean="0"/>
              <a:t>3</a:t>
            </a:fld>
            <a:endParaRPr lang="tr-TR" dirty="0"/>
          </a:p>
        </p:txBody>
      </p:sp>
    </p:spTree>
    <p:extLst>
      <p:ext uri="{BB962C8B-B14F-4D97-AF65-F5344CB8AC3E}">
        <p14:creationId xmlns:p14="http://schemas.microsoft.com/office/powerpoint/2010/main" val="183958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KAR DAĞITIMI- 7244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2">
            <a:extLst>
              <a:ext uri="{FF2B5EF4-FFF2-40B4-BE49-F238E27FC236}">
                <a16:creationId xmlns:a16="http://schemas.microsoft.com/office/drawing/2014/main" id="{DD294033-1DDD-4681-949A-6F777ADF9F35}"/>
              </a:ext>
            </a:extLst>
          </p:cNvPr>
          <p:cNvGraphicFramePr>
            <a:graphicFrameLocks noGrp="1"/>
          </p:cNvGraphicFramePr>
          <p:nvPr>
            <p:extLst>
              <p:ext uri="{D42A27DB-BD31-4B8C-83A1-F6EECF244321}">
                <p14:modId xmlns:p14="http://schemas.microsoft.com/office/powerpoint/2010/main" val="4138197779"/>
              </p:ext>
            </p:extLst>
          </p:nvPr>
        </p:nvGraphicFramePr>
        <p:xfrm>
          <a:off x="6872288" y="1021556"/>
          <a:ext cx="4930753" cy="5836598"/>
        </p:xfrm>
        <a:graphic>
          <a:graphicData uri="http://schemas.openxmlformats.org/drawingml/2006/table">
            <a:tbl>
              <a:tblPr/>
              <a:tblGrid>
                <a:gridCol w="4930753">
                  <a:extLst>
                    <a:ext uri="{9D8B030D-6E8A-4147-A177-3AD203B41FA5}">
                      <a16:colId xmlns:a16="http://schemas.microsoft.com/office/drawing/2014/main" val="2381533955"/>
                    </a:ext>
                  </a:extLst>
                </a:gridCol>
              </a:tblGrid>
              <a:tr h="554616">
                <a:tc>
                  <a:txBody>
                    <a:bodyPr/>
                    <a:lstStyle/>
                    <a:p>
                      <a:pPr algn="l" fontAlgn="b"/>
                      <a:r>
                        <a:rPr lang="tr-TR" sz="1800" b="1" i="0" u="none" strike="noStrike" dirty="0">
                          <a:solidFill>
                            <a:srgbClr val="C00000"/>
                          </a:solidFill>
                          <a:effectLst/>
                          <a:latin typeface="Calibri" panose="020F0502020204030204" pitchFamily="34" charset="0"/>
                        </a:rPr>
                        <a:t>Değerlendirme</a:t>
                      </a:r>
                    </a:p>
                    <a:p>
                      <a:pPr algn="l" fontAlgn="b"/>
                      <a:endParaRPr lang="tr-TR" sz="1800" b="1" i="0" u="none" strike="noStrike" dirty="0">
                        <a:solidFill>
                          <a:srgbClr val="006666"/>
                        </a:solidFill>
                        <a:effectLst/>
                        <a:latin typeface="Calibri" panose="020F0502020204030204" pitchFamily="34" charset="0"/>
                      </a:endParaRPr>
                    </a:p>
                  </a:txBody>
                  <a:tcPr marL="6130" marR="150130" marT="613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0167777"/>
                  </a:ext>
                </a:extLst>
              </a:tr>
              <a:tr h="5281828">
                <a:tc>
                  <a:txBody>
                    <a:bodyPr/>
                    <a:lstStyle/>
                    <a:p>
                      <a:pPr marL="285750" indent="-285750" algn="l" rtl="0" fontAlgn="t">
                        <a:buFont typeface="Wingdings" panose="05000000000000000000" pitchFamily="2" charset="2"/>
                        <a:buChar char="Ø"/>
                      </a:pPr>
                      <a:r>
                        <a:rPr lang="tr-TR" sz="1400" b="0" i="0" u="none" strike="noStrike" noProof="0" dirty="0">
                          <a:solidFill>
                            <a:srgbClr val="000000"/>
                          </a:solidFill>
                          <a:effectLst/>
                          <a:latin typeface="Calibri" panose="020F0502020204030204" pitchFamily="34" charset="0"/>
                        </a:rPr>
                        <a:t>Ticaret Bakanlığı’nın yayınladığı bir “yazı” ile düzenleme yapmasının normlar hiyerarşisine aykırılık teşkil etmesi sebebi</a:t>
                      </a:r>
                      <a:r>
                        <a:rPr lang="tr-TR" sz="1400" b="0" i="0" u="none" strike="noStrike" baseline="0" noProof="0" dirty="0">
                          <a:solidFill>
                            <a:srgbClr val="000000"/>
                          </a:solidFill>
                          <a:effectLst/>
                          <a:latin typeface="Calibri" panose="020F0502020204030204" pitchFamily="34" charset="0"/>
                        </a:rPr>
                        <a:t> ile </a:t>
                      </a:r>
                      <a:r>
                        <a:rPr lang="tr-TR" sz="1400" b="0" i="0" u="none" strike="noStrike" noProof="0" dirty="0">
                          <a:solidFill>
                            <a:srgbClr val="000000"/>
                          </a:solidFill>
                          <a:effectLst/>
                          <a:latin typeface="Calibri" panose="020F0502020204030204" pitchFamily="34" charset="0"/>
                        </a:rPr>
                        <a:t>kanun koyucu tarafından söz</a:t>
                      </a:r>
                      <a:r>
                        <a:rPr lang="tr-TR" sz="1400" b="0" i="0" u="none" strike="noStrike" baseline="0" noProof="0" dirty="0">
                          <a:solidFill>
                            <a:srgbClr val="000000"/>
                          </a:solidFill>
                          <a:effectLst/>
                          <a:latin typeface="Calibri" panose="020F0502020204030204" pitchFamily="34" charset="0"/>
                        </a:rPr>
                        <a:t> konusu eleştiriler </a:t>
                      </a:r>
                      <a:r>
                        <a:rPr lang="tr-TR" sz="1400" b="0" i="0" u="none" strike="noStrike" noProof="0" dirty="0">
                          <a:solidFill>
                            <a:srgbClr val="000000"/>
                          </a:solidFill>
                          <a:effectLst/>
                          <a:latin typeface="Calibri" panose="020F0502020204030204" pitchFamily="34" charset="0"/>
                        </a:rPr>
                        <a:t>dikkate alınmış olacaktır ki, hızlıca TTK ‘da yapılan geçici bir düzenleme ile eleştiriler bertaraf edilmeye çalışılmıştır. </a:t>
                      </a:r>
                    </a:p>
                    <a:p>
                      <a:pPr marL="285750" indent="-285750" algn="l" rtl="0" fontAlgn="t">
                        <a:buFont typeface="Wingdings" panose="05000000000000000000" pitchFamily="2" charset="2"/>
                        <a:buChar char="Ø"/>
                      </a:pPr>
                      <a:endParaRPr lang="tr-TR" sz="1400" b="0" i="0" u="none" strike="noStrike" noProof="0" dirty="0">
                        <a:solidFill>
                          <a:srgbClr val="000000"/>
                        </a:solidFill>
                        <a:effectLst/>
                        <a:latin typeface="Calibri" panose="020F0502020204030204" pitchFamily="34" charset="0"/>
                      </a:endParaRPr>
                    </a:p>
                    <a:p>
                      <a:pPr marL="0" indent="0" algn="l" rtl="0" fontAlgn="t">
                        <a:buFont typeface="Wingdings" panose="05000000000000000000" pitchFamily="2" charset="2"/>
                        <a:buNone/>
                      </a:pPr>
                      <a:endParaRPr lang="tr-TR" sz="1400" b="0" i="0" u="none" strike="noStrike" dirty="0">
                        <a:solidFill>
                          <a:srgbClr val="000000"/>
                        </a:solidFill>
                        <a:effectLst/>
                        <a:latin typeface="Calibri" panose="020F0502020204030204" pitchFamily="34" charset="0"/>
                      </a:endParaRPr>
                    </a:p>
                    <a:p>
                      <a:pPr marL="342900" indent="-34290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Maddenin ilk fıkrasında</a:t>
                      </a:r>
                    </a:p>
                    <a:p>
                      <a:pPr marL="0" indent="0" algn="l" rtl="0" fontAlgn="t">
                        <a:buFont typeface="Wingdings" panose="05000000000000000000" pitchFamily="2" charset="2"/>
                        <a:buNone/>
                      </a:pPr>
                      <a:r>
                        <a:rPr lang="tr-TR" sz="1400" b="0" i="0" u="none" strike="noStrike" dirty="0">
                          <a:solidFill>
                            <a:srgbClr val="000000"/>
                          </a:solidFill>
                          <a:effectLst/>
                          <a:latin typeface="Calibri" panose="020F0502020204030204" pitchFamily="34" charset="0"/>
                        </a:rPr>
                        <a:t>        - “Sermaye şirketlerinde, 30/09/2020 tarihine kadar 2019 yılı </a:t>
                      </a:r>
                      <a:endParaRPr lang="en-US" sz="1400" b="0" i="0" u="none" strike="noStrike" dirty="0" smtClean="0">
                        <a:solidFill>
                          <a:srgbClr val="000000"/>
                        </a:solidFill>
                        <a:effectLst/>
                        <a:latin typeface="Calibri" panose="020F0502020204030204" pitchFamily="34" charset="0"/>
                      </a:endParaRPr>
                    </a:p>
                    <a:p>
                      <a:pPr marL="0" indent="0" algn="l" rtl="0" fontAlgn="t">
                        <a:buFont typeface="Wingdings" panose="05000000000000000000" pitchFamily="2" charset="2"/>
                        <a:buNone/>
                      </a:pPr>
                      <a:r>
                        <a:rPr lang="en-US" sz="1400" b="0" i="0" u="none" strike="noStrike" dirty="0" smtClean="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net </a:t>
                      </a:r>
                      <a:r>
                        <a:rPr lang="tr-TR" sz="1400" b="0" i="0" u="none" strike="noStrike" dirty="0">
                          <a:solidFill>
                            <a:srgbClr val="000000"/>
                          </a:solidFill>
                          <a:effectLst/>
                          <a:latin typeface="Calibri" panose="020F0502020204030204" pitchFamily="34" charset="0"/>
                        </a:rPr>
                        <a:t>dönem karının yalnızca yüzde yirmi beşine kadarının </a:t>
                      </a:r>
                      <a:endParaRPr lang="en-US" sz="1400" b="0" i="0" u="none" strike="noStrike" dirty="0" smtClean="0">
                        <a:solidFill>
                          <a:srgbClr val="000000"/>
                        </a:solidFill>
                        <a:effectLst/>
                        <a:latin typeface="Calibri" panose="020F0502020204030204" pitchFamily="34" charset="0"/>
                      </a:endParaRPr>
                    </a:p>
                    <a:p>
                      <a:pPr marL="0" indent="0" algn="l" rtl="0" fontAlgn="t">
                        <a:buFont typeface="Wingdings" panose="05000000000000000000" pitchFamily="2" charset="2"/>
                        <a:buNone/>
                      </a:pPr>
                      <a:r>
                        <a:rPr lang="en-US" sz="1400" b="0" i="0" u="none" strike="noStrike" dirty="0" smtClean="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dağıtımına </a:t>
                      </a:r>
                      <a:r>
                        <a:rPr lang="tr-TR" sz="1400" b="0" i="0" u="none" strike="noStrike" dirty="0">
                          <a:solidFill>
                            <a:srgbClr val="000000"/>
                          </a:solidFill>
                          <a:effectLst/>
                          <a:latin typeface="Calibri" panose="020F0502020204030204" pitchFamily="34" charset="0"/>
                        </a:rPr>
                        <a:t>karar verilebilir, </a:t>
                      </a:r>
                    </a:p>
                    <a:p>
                      <a:pPr marL="0" indent="0" algn="l" rtl="0" fontAlgn="t">
                        <a:buFont typeface="Wingdings" panose="05000000000000000000" pitchFamily="2" charset="2"/>
                        <a:buNone/>
                      </a:pPr>
                      <a:r>
                        <a:rPr lang="tr-TR" sz="1400" b="0" i="0" u="none" strike="noStrike" dirty="0">
                          <a:solidFill>
                            <a:srgbClr val="000000"/>
                          </a:solidFill>
                          <a:effectLst/>
                          <a:latin typeface="Calibri" panose="020F0502020204030204" pitchFamily="34" charset="0"/>
                        </a:rPr>
                        <a:t>        -</a:t>
                      </a:r>
                      <a:r>
                        <a:rPr lang="tr-TR" sz="1400" b="0" i="0" u="none" strike="noStrike" baseline="0" dirty="0">
                          <a:solidFill>
                            <a:srgbClr val="000000"/>
                          </a:solidFill>
                          <a:effectLst/>
                          <a:latin typeface="Calibri" panose="020F0502020204030204" pitchFamily="34" charset="0"/>
                        </a:rPr>
                        <a:t>  </a:t>
                      </a:r>
                      <a:r>
                        <a:rPr lang="tr-TR" sz="1400" b="0" i="0" u="none" strike="noStrike" dirty="0">
                          <a:solidFill>
                            <a:srgbClr val="000000"/>
                          </a:solidFill>
                          <a:effectLst/>
                          <a:latin typeface="Calibri" panose="020F0502020204030204" pitchFamily="34" charset="0"/>
                        </a:rPr>
                        <a:t>geçmiş yıl karları ve serbest akçeler dağıtıma </a:t>
                      </a:r>
                      <a:r>
                        <a:rPr lang="tr-TR" sz="1400" b="0" i="0" u="none" strike="noStrike" dirty="0" smtClean="0">
                          <a:solidFill>
                            <a:srgbClr val="000000"/>
                          </a:solidFill>
                          <a:effectLst/>
                          <a:latin typeface="Calibri" panose="020F0502020204030204" pitchFamily="34" charset="0"/>
                        </a:rPr>
                        <a:t>konu</a:t>
                      </a:r>
                      <a:r>
                        <a:rPr lang="en-US" sz="1400" b="0" i="0" u="none" strike="noStrike" baseline="0" dirty="0" smtClean="0">
                          <a:solidFill>
                            <a:srgbClr val="000000"/>
                          </a:solidFill>
                          <a:effectLst/>
                          <a:latin typeface="Calibri" panose="020F0502020204030204" pitchFamily="34" charset="0"/>
                        </a:rPr>
                        <a:t>   </a:t>
                      </a:r>
                    </a:p>
                    <a:p>
                      <a:pPr marL="0" indent="0" algn="l" rtl="0" fontAlgn="t">
                        <a:buFont typeface="Wingdings" panose="05000000000000000000" pitchFamily="2" charset="2"/>
                        <a:buNone/>
                      </a:pPr>
                      <a:r>
                        <a:rPr lang="en-US" sz="1400" b="0" i="0" u="none" strike="noStrike" baseline="0" dirty="0" smtClean="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edilemez</a:t>
                      </a:r>
                      <a:r>
                        <a:rPr lang="tr-TR" sz="1400" b="0" i="0" u="none" strike="noStrike" dirty="0">
                          <a:solidFill>
                            <a:srgbClr val="000000"/>
                          </a:solidFill>
                          <a:effectLst/>
                          <a:latin typeface="Calibri" panose="020F0502020204030204" pitchFamily="34" charset="0"/>
                        </a:rPr>
                        <a:t>, </a:t>
                      </a:r>
                    </a:p>
                    <a:p>
                      <a:pPr marL="0" indent="0" algn="l" rtl="0" fontAlgn="t">
                        <a:buFont typeface="Wingdings" panose="05000000000000000000" pitchFamily="2" charset="2"/>
                        <a:buNone/>
                      </a:pPr>
                      <a:r>
                        <a:rPr lang="tr-TR" sz="1400" b="0" i="0" u="none" strike="noStrike" dirty="0">
                          <a:solidFill>
                            <a:srgbClr val="000000"/>
                          </a:solidFill>
                          <a:effectLst/>
                          <a:latin typeface="Calibri" panose="020F0502020204030204" pitchFamily="34" charset="0"/>
                        </a:rPr>
                        <a:t>        -  genel kurulca yönetim kuruluna kar payı avansı dağıtımı</a:t>
                      </a:r>
                    </a:p>
                    <a:p>
                      <a:pPr marL="0" indent="0" algn="l" rtl="0" fontAlgn="t">
                        <a:buFont typeface="Wingdings" panose="05000000000000000000" pitchFamily="2" charset="2"/>
                        <a:buNone/>
                      </a:pPr>
                      <a:r>
                        <a:rPr lang="tr-TR" sz="1400" b="0" i="0" u="none" strike="noStrike" dirty="0">
                          <a:solidFill>
                            <a:srgbClr val="000000"/>
                          </a:solidFill>
                          <a:effectLst/>
                          <a:latin typeface="Calibri" panose="020F0502020204030204" pitchFamily="34" charset="0"/>
                        </a:rPr>
                        <a:t>           yetkisi verilemez.” denilmektedir. </a:t>
                      </a:r>
                    </a:p>
                    <a:p>
                      <a:pPr marL="0" indent="0" algn="l" rtl="0" fontAlgn="t">
                        <a:buFont typeface="Wingdings" panose="05000000000000000000" pitchFamily="2" charset="2"/>
                        <a:buNone/>
                      </a:pPr>
                      <a:endParaRPr lang="tr-TR" sz="1400" b="0" i="0" u="none" strike="noStrike" dirty="0">
                        <a:solidFill>
                          <a:srgbClr val="000000"/>
                        </a:solidFill>
                        <a:effectLst/>
                        <a:latin typeface="Calibri" panose="020F0502020204030204" pitchFamily="34" charset="0"/>
                      </a:endParaRPr>
                    </a:p>
                    <a:p>
                      <a:pPr marL="0" indent="0" algn="l" rtl="0" fontAlgn="t">
                        <a:buFont typeface="Wingdings" panose="05000000000000000000" pitchFamily="2" charset="2"/>
                        <a:buNone/>
                      </a:pPr>
                      <a:endParaRPr lang="tr-TR" sz="1400" b="0" i="0" u="none" strike="noStrike"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Söz</a:t>
                      </a:r>
                      <a:r>
                        <a:rPr lang="tr-TR" sz="1400" b="0" i="0" u="none" strike="noStrike" baseline="0" dirty="0">
                          <a:solidFill>
                            <a:srgbClr val="000000"/>
                          </a:solidFill>
                          <a:effectLst/>
                          <a:latin typeface="Calibri" panose="020F0502020204030204" pitchFamily="34" charset="0"/>
                        </a:rPr>
                        <a:t> konusu</a:t>
                      </a:r>
                      <a:r>
                        <a:rPr lang="tr-TR" sz="1400" b="0" i="0" u="none" strike="noStrike" dirty="0">
                          <a:solidFill>
                            <a:srgbClr val="000000"/>
                          </a:solidFill>
                          <a:effectLst/>
                          <a:latin typeface="Calibri" panose="020F0502020204030204" pitchFamily="34" charset="0"/>
                        </a:rPr>
                        <a:t> kısıtlama şirketler hukukunun temel prensipleri ile çelişkilidir. </a:t>
                      </a: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10" name="Rectangle 1">
            <a:extLst>
              <a:ext uri="{FF2B5EF4-FFF2-40B4-BE49-F238E27FC236}">
                <a16:creationId xmlns:a16="http://schemas.microsoft.com/office/drawing/2014/main" id="{BF31290A-6BC2-408C-A6DC-24A5F0A256B2}"/>
              </a:ext>
            </a:extLst>
          </p:cNvPr>
          <p:cNvSpPr/>
          <p:nvPr/>
        </p:nvSpPr>
        <p:spPr>
          <a:xfrm>
            <a:off x="446893" y="954559"/>
            <a:ext cx="5845831" cy="4922886"/>
          </a:xfrm>
          <a:prstGeom prst="rect">
            <a:avLst/>
          </a:prstGeom>
        </p:spPr>
        <p:txBody>
          <a:bodyPr wrap="square">
            <a:spAutoFit/>
          </a:bodyPr>
          <a:lstStyle/>
          <a:p>
            <a:pPr indent="450215" algn="just">
              <a:lnSpc>
                <a:spcPct val="107000"/>
              </a:lnSpc>
              <a:defRPr/>
            </a:pPr>
            <a:r>
              <a:rPr lang="tr-TR" sz="1400" b="1" i="1" dirty="0">
                <a:solidFill>
                  <a:prstClr val="black"/>
                </a:solidFill>
                <a:latin typeface="Calibri" panose="020F0502020204030204" pitchFamily="34" charset="0"/>
                <a:ea typeface="Calibri" panose="020F0502020204030204" pitchFamily="34" charset="0"/>
                <a:cs typeface="Calibri" panose="020F0502020204030204" pitchFamily="34" charset="0"/>
              </a:rPr>
              <a:t>MADDE 12 –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13/1/2011 tarihli ve 6102 sayılı Türk Ticaret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Kanununa</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aşağıdaki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geçici madde eklenmiştir.</a:t>
            </a:r>
          </a:p>
          <a:p>
            <a:pPr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tr-TR" sz="1400" b="1" i="1" dirty="0">
                <a:solidFill>
                  <a:prstClr val="black"/>
                </a:solidFill>
                <a:latin typeface="Calibri" panose="020F0502020204030204" pitchFamily="34" charset="0"/>
                <a:ea typeface="Calibri" panose="020F0502020204030204" pitchFamily="34" charset="0"/>
                <a:cs typeface="Calibri" panose="020F0502020204030204" pitchFamily="34" charset="0"/>
              </a:rPr>
              <a:t>GEÇİCİ MADDE 13 –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(1) Sermaye şirketlerinde, 30/9/2020 tarihine kadar 2019 yılı net dönem kârının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yalnızca</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yüzde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yirmi beşine kadarının dağıtımına karar verilebilir, geçmiş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yıl</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kârları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ve serbest yedek akçeler dağıtıma konu edilemez, genel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kurulca</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yönetim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kuruluna kâr payı avansı dağıtımı yetkisi verilemez. Devlet,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il</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özel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idaresi, belediye, köy ile diğer kamu tüzel kişilerinin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ve</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sermayesinin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yüzde ellisinden fazlası kamuya ait fonların, doğrudan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veya</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dolaylı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olarak sermayesinin yüzde ellisinden fazlasına sahip olduğu şirketler hakkında bu fıkra hükmü uygulanmaz. Bu fıkrada belirtilen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süreyi</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üç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ay uzatmaya ve kısaltmaya Cumhurbaşkanı yetkilidir.</a:t>
            </a:r>
          </a:p>
          <a:p>
            <a:pPr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(2) Genel kurulca 2019 yılı hesap dönemine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ilişkin</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kâr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payı dağıtımı kararı alınmış ancak henüz pay sahiplerine ödeme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yapılmamışsa</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veya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kısmi ödeme yapılmışsa, 2019 yılı net dönem kârının yüzde yirmi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beşini</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aşan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kısma ilişkin ödemeler birinci fıkrada belirtilen sürenin sonuna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kadar</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ertelenir</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p>
          <a:p>
            <a:pPr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(3) Bu maddenin kapsamına giren sermaye şirketlerine ilişkin istisnalar ile uygulamaya dair usul ve esasları belirlemeye, Hazine ve Maliye Bakanlığının görüşünü almak suretiyle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Ticaret</a:t>
            </a:r>
            <a:r>
              <a:rPr lang="en-US"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smtClean="0">
                <a:solidFill>
                  <a:prstClr val="black"/>
                </a:solidFill>
                <a:latin typeface="Calibri" panose="020F0502020204030204" pitchFamily="34" charset="0"/>
                <a:ea typeface="Calibri" panose="020F0502020204030204" pitchFamily="34" charset="0"/>
                <a:cs typeface="Calibri" panose="020F0502020204030204" pitchFamily="34" charset="0"/>
              </a:rPr>
              <a:t>Bakanlığı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yetkilidir.”</a:t>
            </a:r>
          </a:p>
        </p:txBody>
      </p:sp>
      <p:sp>
        <p:nvSpPr>
          <p:cNvPr id="2" name="Slayt Numarası Yer Tutucusu 1">
            <a:extLst>
              <a:ext uri="{FF2B5EF4-FFF2-40B4-BE49-F238E27FC236}">
                <a16:creationId xmlns:a16="http://schemas.microsoft.com/office/drawing/2014/main" id="{CC8CBD99-3E35-4305-A846-FE35F004EE35}"/>
              </a:ext>
            </a:extLst>
          </p:cNvPr>
          <p:cNvSpPr>
            <a:spLocks noGrp="1"/>
          </p:cNvSpPr>
          <p:nvPr>
            <p:ph type="sldNum" sz="quarter" idx="12"/>
          </p:nvPr>
        </p:nvSpPr>
        <p:spPr>
          <a:xfrm>
            <a:off x="9448800" y="6342702"/>
            <a:ext cx="2743200" cy="365125"/>
          </a:xfrm>
        </p:spPr>
        <p:txBody>
          <a:bodyPr/>
          <a:lstStyle/>
          <a:p>
            <a:fld id="{3A0B042D-5F23-4DD6-9D12-702228268319}" type="slidenum">
              <a:rPr lang="tr-TR" smtClean="0"/>
              <a:t>4</a:t>
            </a:fld>
            <a:endParaRPr lang="tr-TR" dirty="0"/>
          </a:p>
        </p:txBody>
      </p:sp>
    </p:spTree>
    <p:extLst>
      <p:ext uri="{BB962C8B-B14F-4D97-AF65-F5344CB8AC3E}">
        <p14:creationId xmlns:p14="http://schemas.microsoft.com/office/powerpoint/2010/main" val="129940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KAR DAĞITIMI- 7244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2">
            <a:extLst>
              <a:ext uri="{FF2B5EF4-FFF2-40B4-BE49-F238E27FC236}">
                <a16:creationId xmlns:a16="http://schemas.microsoft.com/office/drawing/2014/main" id="{DD294033-1DDD-4681-949A-6F777ADF9F35}"/>
              </a:ext>
            </a:extLst>
          </p:cNvPr>
          <p:cNvGraphicFramePr>
            <a:graphicFrameLocks noGrp="1"/>
          </p:cNvGraphicFramePr>
          <p:nvPr>
            <p:extLst>
              <p:ext uri="{D42A27DB-BD31-4B8C-83A1-F6EECF244321}">
                <p14:modId xmlns:p14="http://schemas.microsoft.com/office/powerpoint/2010/main" val="3900745502"/>
              </p:ext>
            </p:extLst>
          </p:nvPr>
        </p:nvGraphicFramePr>
        <p:xfrm>
          <a:off x="6872288" y="1021556"/>
          <a:ext cx="4930753" cy="5836598"/>
        </p:xfrm>
        <a:graphic>
          <a:graphicData uri="http://schemas.openxmlformats.org/drawingml/2006/table">
            <a:tbl>
              <a:tblPr/>
              <a:tblGrid>
                <a:gridCol w="4930753">
                  <a:extLst>
                    <a:ext uri="{9D8B030D-6E8A-4147-A177-3AD203B41FA5}">
                      <a16:colId xmlns:a16="http://schemas.microsoft.com/office/drawing/2014/main" val="2381533955"/>
                    </a:ext>
                  </a:extLst>
                </a:gridCol>
              </a:tblGrid>
              <a:tr h="554616">
                <a:tc>
                  <a:txBody>
                    <a:bodyPr/>
                    <a:lstStyle/>
                    <a:p>
                      <a:pPr algn="l" fontAlgn="b"/>
                      <a:r>
                        <a:rPr lang="tr-TR" sz="1800" b="1" i="0" u="none" strike="noStrike" dirty="0">
                          <a:solidFill>
                            <a:srgbClr val="C00000"/>
                          </a:solidFill>
                          <a:effectLst/>
                          <a:latin typeface="Calibri" panose="020F0502020204030204" pitchFamily="34" charset="0"/>
                        </a:rPr>
                        <a:t>Değerlendirme</a:t>
                      </a:r>
                    </a:p>
                    <a:p>
                      <a:pPr algn="l" fontAlgn="b"/>
                      <a:endParaRPr lang="tr-TR" sz="1800" b="1" i="0" u="none" strike="noStrike" dirty="0">
                        <a:solidFill>
                          <a:srgbClr val="006666"/>
                        </a:solidFill>
                        <a:effectLst/>
                        <a:latin typeface="Calibri" panose="020F0502020204030204" pitchFamily="34" charset="0"/>
                      </a:endParaRPr>
                    </a:p>
                  </a:txBody>
                  <a:tcPr marL="6130" marR="150130" marT="613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0167777"/>
                  </a:ext>
                </a:extLst>
              </a:tr>
              <a:tr h="5281828">
                <a:tc>
                  <a:txBody>
                    <a:bodyPr/>
                    <a:lstStyle/>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Bilindiği üzere ve TTK Madde 331 uyarınca anonim şirketler kanunen yasaklanmamış her türlü ekonomik amaç ve konu ile kurulabilir yani anonim şirketlerin ticari hayattaki varlıklarının esas amacı kar elde etmek ve dağıtmaktadır. Geçici süre ile olsa dahi, bu esas amaca getirilen kısıtlamalar şirketlerin ticari hayattaki varlıklarını sürdürmelerini anlamsız kılmaktadır. </a:t>
                      </a:r>
                    </a:p>
                    <a:p>
                      <a:pPr marL="285750" indent="-285750" algn="l" rtl="0" fontAlgn="t">
                        <a:buFont typeface="Wingdings" panose="05000000000000000000" pitchFamily="2" charset="2"/>
                        <a:buChar char="Ø"/>
                      </a:pPr>
                      <a:endParaRPr lang="tr-TR" sz="1400" b="0" i="0" u="none" strike="noStrike" noProof="0"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noProof="0" dirty="0">
                          <a:solidFill>
                            <a:srgbClr val="000000"/>
                          </a:solidFill>
                          <a:effectLst/>
                          <a:latin typeface="Calibri" panose="020F0502020204030204" pitchFamily="34" charset="0"/>
                        </a:rPr>
                        <a:t>Ayrıca tüzel kişi ortakların </a:t>
                      </a:r>
                      <a:r>
                        <a:rPr lang="tr-TR" sz="1400" b="0" i="0" u="none" strike="noStrike" noProof="0" dirty="0" err="1">
                          <a:solidFill>
                            <a:srgbClr val="000000"/>
                          </a:solidFill>
                          <a:effectLst/>
                          <a:latin typeface="Calibri" panose="020F0502020204030204" pitchFamily="34" charset="0"/>
                        </a:rPr>
                        <a:t>özkaynak</a:t>
                      </a:r>
                      <a:r>
                        <a:rPr lang="tr-TR" sz="1400" b="0" i="0" u="none" strike="noStrike" noProof="0" dirty="0">
                          <a:solidFill>
                            <a:srgbClr val="000000"/>
                          </a:solidFill>
                          <a:effectLst/>
                          <a:latin typeface="Calibri" panose="020F0502020204030204" pitchFamily="34" charset="0"/>
                        </a:rPr>
                        <a:t> yapısının bozulmasına ve ilave finansman ihtiyaçlarının gündeme gelmesine sebep olabilecektir. Topluluk şirketlerinin nakit dengesinin ve </a:t>
                      </a:r>
                      <a:r>
                        <a:rPr lang="tr-TR" sz="1400" b="0" i="0" u="none" strike="noStrike" noProof="0" dirty="0" err="1">
                          <a:solidFill>
                            <a:srgbClr val="000000"/>
                          </a:solidFill>
                          <a:effectLst/>
                          <a:latin typeface="Calibri" panose="020F0502020204030204" pitchFamily="34" charset="0"/>
                        </a:rPr>
                        <a:t>özkaynak</a:t>
                      </a:r>
                      <a:r>
                        <a:rPr lang="tr-TR" sz="1400" b="0" i="0" u="none" strike="noStrike" noProof="0" dirty="0">
                          <a:solidFill>
                            <a:srgbClr val="000000"/>
                          </a:solidFill>
                          <a:effectLst/>
                          <a:latin typeface="Calibri" panose="020F0502020204030204" pitchFamily="34" charset="0"/>
                        </a:rPr>
                        <a:t> yapısının korunması için kar payı dağıtılması önem arz etmektedir. </a:t>
                      </a:r>
                    </a:p>
                    <a:p>
                      <a:pPr marL="285750" indent="-285750" algn="l" rtl="0" fontAlgn="t">
                        <a:buFont typeface="Wingdings" panose="05000000000000000000" pitchFamily="2" charset="2"/>
                        <a:buChar char="Ø"/>
                      </a:pPr>
                      <a:endParaRPr lang="tr-TR" sz="1400" b="0" i="0" u="none" strike="noStrike" noProof="0"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Kâr payının belirlenmesi ve tasarrufu genel kurul yetkilidir ve söz konusu yetki, genel kurulun devredilemez görev ve yetkilerindendir. Her ne kadar söz konusu kısıtlamalar geçici süre ile öngörülmüş olsa da yine de söz konusu kararın genel kurulun devredilemez görev ve yetkilerinin sayıldığı dikkate alındığında </a:t>
                      </a:r>
                      <a:r>
                        <a:rPr lang="tr-TR" sz="1400" b="0" i="0" u="none" strike="noStrike" dirty="0" err="1">
                          <a:solidFill>
                            <a:srgbClr val="000000"/>
                          </a:solidFill>
                          <a:effectLst/>
                          <a:latin typeface="Calibri" panose="020F0502020204030204" pitchFamily="34" charset="0"/>
                        </a:rPr>
                        <a:t>TTK’nın</a:t>
                      </a:r>
                      <a:r>
                        <a:rPr lang="tr-TR" sz="1400" b="0" i="0" u="none" strike="noStrike" dirty="0">
                          <a:solidFill>
                            <a:srgbClr val="000000"/>
                          </a:solidFill>
                          <a:effectLst/>
                          <a:latin typeface="Calibri" panose="020F0502020204030204" pitchFamily="34" charset="0"/>
                        </a:rPr>
                        <a:t> açık hükmü ile çelişki teşkil etmektedir. </a:t>
                      </a: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10" name="Rectangle 1">
            <a:extLst>
              <a:ext uri="{FF2B5EF4-FFF2-40B4-BE49-F238E27FC236}">
                <a16:creationId xmlns:a16="http://schemas.microsoft.com/office/drawing/2014/main" id="{BF31290A-6BC2-408C-A6DC-24A5F0A256B2}"/>
              </a:ext>
            </a:extLst>
          </p:cNvPr>
          <p:cNvSpPr/>
          <p:nvPr/>
        </p:nvSpPr>
        <p:spPr>
          <a:xfrm>
            <a:off x="446893" y="954559"/>
            <a:ext cx="5845831" cy="4922886"/>
          </a:xfrm>
          <a:prstGeom prst="rect">
            <a:avLst/>
          </a:prstGeom>
        </p:spPr>
        <p:txBody>
          <a:bodyPr wrap="square">
            <a:spAutoFit/>
          </a:bodyPr>
          <a:lstStyle/>
          <a:p>
            <a:pPr lvl="0" indent="450215" algn="just">
              <a:lnSpc>
                <a:spcPct val="107000"/>
              </a:lnSpc>
              <a:defRPr/>
            </a:pPr>
            <a:r>
              <a:rPr lang="tr-TR" sz="1400" b="1" i="1" dirty="0">
                <a:solidFill>
                  <a:prstClr val="black"/>
                </a:solidFill>
                <a:latin typeface="Calibri" panose="020F0502020204030204" pitchFamily="34" charset="0"/>
                <a:ea typeface="Calibri" panose="020F0502020204030204" pitchFamily="34" charset="0"/>
                <a:cs typeface="Calibri" panose="020F0502020204030204" pitchFamily="34" charset="0"/>
              </a:rPr>
              <a:t>MADDE 12 –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13/1/2011 tarihli ve 6102 sayılı Türk Ticaret Kanununa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aşağıdaki geçici madde eklenmiştir.</a:t>
            </a:r>
          </a:p>
          <a:p>
            <a:pPr lvl="0"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tr-TR" sz="1400" b="1" i="1" dirty="0">
                <a:solidFill>
                  <a:prstClr val="black"/>
                </a:solidFill>
                <a:latin typeface="Calibri" panose="020F0502020204030204" pitchFamily="34" charset="0"/>
                <a:ea typeface="Calibri" panose="020F0502020204030204" pitchFamily="34" charset="0"/>
                <a:cs typeface="Calibri" panose="020F0502020204030204" pitchFamily="34" charset="0"/>
              </a:rPr>
              <a:t>GEÇİCİ MADDE 13 –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(1) Sermaye şirketlerinde, 30/9/2020 tarihine kadar 2019 yılı net dönem kârının yalnızca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yüzde yirmi beşine kadarının dağıtımına karar verilebilir, geçmiş yıl</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kârları ve serbest yedek akçeler dağıtıma konu edilemez, genel kurulca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yönetim kuruluna kâr payı avansı dağıtımı yetkisi verilemez. Devlet, il</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özel idaresi, belediye, köy ile diğer kamu tüzel kişilerinin ve</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sermayesinin yüzde ellisinden fazlası kamuya ait fonların, doğrudan veya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dolaylı olarak sermayesinin yüzde ellisinden fazlasına sahip olduğu şirketler hakkında bu fıkra hükmü uygulanmaz. Bu fıkrada belirtilen süreyi</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üç ay uzatmaya ve kısaltmaya Cumhurbaşkanı yetkilidir.</a:t>
            </a:r>
          </a:p>
          <a:p>
            <a:pPr lvl="0"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(2) Genel kurulca 2019 yılı hesap dönemine ilişkin</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kâr payı dağıtımı kararı alınmış ancak henüz pay sahiplerine ödeme yapılmamışsa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veya kısmi ödeme yapılmışsa, 2019 yılı net dönem kârının yüzde yirmi beşini</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aşan kısma ilişkin ödemeler birinci fıkrada belirtilen sürenin sonuna kadar</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ertelenir.</a:t>
            </a:r>
          </a:p>
          <a:p>
            <a:pPr lvl="0"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(3) Bu maddenin kapsamına giren sermaye şirketlerine ilişkin istisnalar ile uygulamaya dair usul ve esasları belirlemeye, Hazine ve Maliye Bakanlığının görüşünü almak suretiyle Ticaret</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Bakanlığı yetkilidir.”</a:t>
            </a:r>
          </a:p>
        </p:txBody>
      </p:sp>
      <p:sp>
        <p:nvSpPr>
          <p:cNvPr id="2" name="Slayt Numarası Yer Tutucusu 1">
            <a:extLst>
              <a:ext uri="{FF2B5EF4-FFF2-40B4-BE49-F238E27FC236}">
                <a16:creationId xmlns:a16="http://schemas.microsoft.com/office/drawing/2014/main" id="{6A1574B0-B8D8-4B5B-AC4B-5B4DEE03F971}"/>
              </a:ext>
            </a:extLst>
          </p:cNvPr>
          <p:cNvSpPr>
            <a:spLocks noGrp="1"/>
          </p:cNvSpPr>
          <p:nvPr>
            <p:ph type="sldNum" sz="quarter" idx="12"/>
          </p:nvPr>
        </p:nvSpPr>
        <p:spPr>
          <a:xfrm>
            <a:off x="9448800" y="6322231"/>
            <a:ext cx="2743200" cy="365125"/>
          </a:xfrm>
        </p:spPr>
        <p:txBody>
          <a:bodyPr/>
          <a:lstStyle/>
          <a:p>
            <a:fld id="{3A0B042D-5F23-4DD6-9D12-702228268319}" type="slidenum">
              <a:rPr lang="tr-TR" smtClean="0"/>
              <a:t>5</a:t>
            </a:fld>
            <a:endParaRPr lang="tr-TR" dirty="0"/>
          </a:p>
        </p:txBody>
      </p:sp>
    </p:spTree>
    <p:extLst>
      <p:ext uri="{BB962C8B-B14F-4D97-AF65-F5344CB8AC3E}">
        <p14:creationId xmlns:p14="http://schemas.microsoft.com/office/powerpoint/2010/main" val="389032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KAR DAĞITIMI- 7244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2">
            <a:extLst>
              <a:ext uri="{FF2B5EF4-FFF2-40B4-BE49-F238E27FC236}">
                <a16:creationId xmlns:a16="http://schemas.microsoft.com/office/drawing/2014/main" id="{DD294033-1DDD-4681-949A-6F777ADF9F35}"/>
              </a:ext>
            </a:extLst>
          </p:cNvPr>
          <p:cNvGraphicFramePr>
            <a:graphicFrameLocks noGrp="1"/>
          </p:cNvGraphicFramePr>
          <p:nvPr>
            <p:extLst>
              <p:ext uri="{D42A27DB-BD31-4B8C-83A1-F6EECF244321}">
                <p14:modId xmlns:p14="http://schemas.microsoft.com/office/powerpoint/2010/main" val="2538182433"/>
              </p:ext>
            </p:extLst>
          </p:nvPr>
        </p:nvGraphicFramePr>
        <p:xfrm>
          <a:off x="6872289" y="1021556"/>
          <a:ext cx="4872818" cy="5687358"/>
        </p:xfrm>
        <a:graphic>
          <a:graphicData uri="http://schemas.openxmlformats.org/drawingml/2006/table">
            <a:tbl>
              <a:tblPr/>
              <a:tblGrid>
                <a:gridCol w="4872818">
                  <a:extLst>
                    <a:ext uri="{9D8B030D-6E8A-4147-A177-3AD203B41FA5}">
                      <a16:colId xmlns:a16="http://schemas.microsoft.com/office/drawing/2014/main" val="2381533955"/>
                    </a:ext>
                  </a:extLst>
                </a:gridCol>
              </a:tblGrid>
              <a:tr h="533209">
                <a:tc>
                  <a:txBody>
                    <a:bodyPr/>
                    <a:lstStyle/>
                    <a:p>
                      <a:pPr algn="l" fontAlgn="b"/>
                      <a:r>
                        <a:rPr lang="tr-TR" sz="1800" b="1" i="0" u="none" strike="noStrike" dirty="0">
                          <a:solidFill>
                            <a:srgbClr val="C00000"/>
                          </a:solidFill>
                          <a:effectLst/>
                          <a:latin typeface="Calibri" panose="020F0502020204030204" pitchFamily="34" charset="0"/>
                        </a:rPr>
                        <a:t>Değerlendirme</a:t>
                      </a:r>
                    </a:p>
                    <a:p>
                      <a:pPr algn="l" fontAlgn="b"/>
                      <a:endParaRPr lang="tr-TR" sz="1800" b="1" i="0" u="none" strike="noStrike" dirty="0">
                        <a:solidFill>
                          <a:srgbClr val="006666"/>
                        </a:solidFill>
                        <a:effectLst/>
                        <a:latin typeface="Calibri" panose="020F0502020204030204" pitchFamily="34" charset="0"/>
                      </a:endParaRPr>
                    </a:p>
                  </a:txBody>
                  <a:tcPr marL="6130" marR="150130" marT="613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0167777"/>
                  </a:ext>
                </a:extLst>
              </a:tr>
              <a:tr h="5132588">
                <a:tc>
                  <a:txBody>
                    <a:bodyPr/>
                    <a:lstStyle/>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Ayrıca, genel kurulun kâr dağıtımı yapılmaması yönünde karar vermesi ve bu yönde çoğunluk ile azınlık menfaatinin çatışması halinde bile genel kurulun kâr dağıtımına ilişkin kararını iptal eden mahkemenin dahi genel kurulun yerine geçerek kâr dağıtımına ve dağıtılacak kâr miktarını belirlemeye karar veremeyeceği yönündedir. Mahkemelerin dahi tasarruf yetkisinin sorgulandığı böylesi bir konuda kanun koyucunun kısıtlama getirmiş olması şirketler hukukunun doğasına aykırılık teşkil etmektedir. </a:t>
                      </a:r>
                    </a:p>
                    <a:p>
                      <a:pPr marL="285750" indent="-285750" algn="l" rtl="0" fontAlgn="t">
                        <a:buFont typeface="Wingdings" panose="05000000000000000000" pitchFamily="2" charset="2"/>
                        <a:buChar char="Ø"/>
                      </a:pPr>
                      <a:endParaRPr lang="tr-TR" sz="1400" b="0" i="0" u="none" strike="noStrike"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Son olarak bu kısıtlamaların özellikle uluslararası yatırımların ülkemize girişini olumsuz etkileyeceği ve halihazırda ülkemize şirket kuruluşu yoluyla uluslararası yatırım getirecek şirketlerin kararlarını tekrar gözden geçirmesine sebebiyet vereceği düşünülmektedir. </a:t>
                      </a:r>
                    </a:p>
                    <a:p>
                      <a:pPr marL="285750" indent="-285750" algn="l" rtl="0" fontAlgn="t">
                        <a:buFont typeface="Wingdings" panose="05000000000000000000" pitchFamily="2" charset="2"/>
                        <a:buChar char="Ø"/>
                      </a:pPr>
                      <a:endParaRPr lang="tr-TR" sz="1400" b="0" i="0" u="none" strike="noStrike"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Birinci fıkrada belirtilen sürelerin üç ay uzatılmasına veya kısaltılmasına Cumhurbaşkanı’nın yetkili olduğu belirtilmektedir. </a:t>
                      </a:r>
                    </a:p>
                    <a:p>
                      <a:pPr marL="285750" indent="-285750" algn="l" rtl="0" fontAlgn="t">
                        <a:buFont typeface="Wingdings" panose="05000000000000000000" pitchFamily="2" charset="2"/>
                        <a:buChar char="Ø"/>
                      </a:pPr>
                      <a:endParaRPr lang="tr-TR" sz="1400" b="0" i="0" u="none" strike="noStrike" dirty="0">
                        <a:solidFill>
                          <a:srgbClr val="00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dirty="0">
                          <a:solidFill>
                            <a:srgbClr val="000000"/>
                          </a:solidFill>
                          <a:effectLst/>
                          <a:latin typeface="Calibri" panose="020F0502020204030204" pitchFamily="34" charset="0"/>
                        </a:rPr>
                        <a:t>Eğer şirket kar payı dağıtımı kararı almış ancak henüz ödeme yapmamış ise veya kısmi ödeme yapmışsa 2019 yılı net dönem kârının yüzde </a:t>
                      </a:r>
                      <a:r>
                        <a:rPr lang="tr-TR" sz="1400" b="0" i="0" u="none" strike="noStrike" dirty="0" err="1">
                          <a:solidFill>
                            <a:srgbClr val="000000"/>
                          </a:solidFill>
                          <a:effectLst/>
                          <a:latin typeface="Calibri" panose="020F0502020204030204" pitchFamily="34" charset="0"/>
                        </a:rPr>
                        <a:t>yirmibeşini</a:t>
                      </a:r>
                      <a:r>
                        <a:rPr lang="tr-TR" sz="1400" b="0" i="0" u="none" strike="noStrike" dirty="0">
                          <a:solidFill>
                            <a:srgbClr val="000000"/>
                          </a:solidFill>
                          <a:effectLst/>
                          <a:latin typeface="Calibri" panose="020F0502020204030204" pitchFamily="34" charset="0"/>
                        </a:rPr>
                        <a:t> aşan kısma ilişkin ödemeler 30/09/2020 tarihine kadar ertelenecektir.</a:t>
                      </a: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10" name="Rectangle 1">
            <a:extLst>
              <a:ext uri="{FF2B5EF4-FFF2-40B4-BE49-F238E27FC236}">
                <a16:creationId xmlns:a16="http://schemas.microsoft.com/office/drawing/2014/main" id="{BF31290A-6BC2-408C-A6DC-24A5F0A256B2}"/>
              </a:ext>
            </a:extLst>
          </p:cNvPr>
          <p:cNvSpPr/>
          <p:nvPr/>
        </p:nvSpPr>
        <p:spPr>
          <a:xfrm>
            <a:off x="446893" y="954559"/>
            <a:ext cx="5845831" cy="4922886"/>
          </a:xfrm>
          <a:prstGeom prst="rect">
            <a:avLst/>
          </a:prstGeom>
        </p:spPr>
        <p:txBody>
          <a:bodyPr wrap="square">
            <a:spAutoFit/>
          </a:bodyPr>
          <a:lstStyle/>
          <a:p>
            <a:pPr lvl="0" indent="450215" algn="just">
              <a:lnSpc>
                <a:spcPct val="107000"/>
              </a:lnSpc>
              <a:defRPr/>
            </a:pPr>
            <a:r>
              <a:rPr lang="tr-TR" sz="1400" b="1" i="1" dirty="0">
                <a:solidFill>
                  <a:prstClr val="black"/>
                </a:solidFill>
                <a:latin typeface="Calibri" panose="020F0502020204030204" pitchFamily="34" charset="0"/>
                <a:ea typeface="Calibri" panose="020F0502020204030204" pitchFamily="34" charset="0"/>
                <a:cs typeface="Calibri" panose="020F0502020204030204" pitchFamily="34" charset="0"/>
              </a:rPr>
              <a:t>MADDE 12 –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13/1/2011 tarihli ve 6102 sayılı Türk Ticaret Kanununa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aşağıdaki geçici madde eklenmiştir.</a:t>
            </a:r>
          </a:p>
          <a:p>
            <a:pPr lvl="0"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tr-TR" sz="1400" b="1" i="1" dirty="0">
                <a:solidFill>
                  <a:prstClr val="black"/>
                </a:solidFill>
                <a:latin typeface="Calibri" panose="020F0502020204030204" pitchFamily="34" charset="0"/>
                <a:ea typeface="Calibri" panose="020F0502020204030204" pitchFamily="34" charset="0"/>
                <a:cs typeface="Calibri" panose="020F0502020204030204" pitchFamily="34" charset="0"/>
              </a:rPr>
              <a:t>GEÇİCİ MADDE 13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 (1) Sermaye şirketlerinde, 30/9/2020 tarihine kadar 2019 yılı net dönem kârının yalnızca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yüzde yirmi beşine kadarının dağıtımına karar verilebilir, geçmiş yıl</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kârları ve serbest yedek akçeler dağıtıma konu edilemez, genel kurulca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yönetim kuruluna kâr payı avansı dağıtımı yetkisi verilemez. Devlet, il</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özel idaresi, belediye, köy ile diğer kamu tüzel kişilerinin ve</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sermayesinin yüzde ellisinden fazlası kamuya ait fonların, doğrudan veya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dolaylı olarak sermayesinin yüzde ellisinden fazlasına sahip olduğu şirketler hakkında bu fıkra hükmü uygulanmaz. Bu fıkrada belirtilen süreyi</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üç ay uzatmaya ve kısaltmaya Cumhurbaşkanı yetkilidir.</a:t>
            </a:r>
          </a:p>
          <a:p>
            <a:pPr lvl="0"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(2) Genel kurulca 2019 yılı hesap dönemine ilişkin</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kâr payı dağıtımı kararı alınmış ancak henüz pay sahiplerine ödeme yapılmamışsa</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veya kısmi ödeme yapılmışsa, 2019 yılı net dönem kârının yüzde yirmi beşini</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aşan kısma ilişkin ödemeler birinci fıkrada belirtilen sürenin sonuna kadar</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ertelenir.</a:t>
            </a:r>
          </a:p>
          <a:p>
            <a:pPr lvl="0" indent="450215" algn="just">
              <a:lnSpc>
                <a:spcPct val="107000"/>
              </a:lnSpc>
              <a:defRPr/>
            </a:pPr>
            <a:endPar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indent="450215" algn="just">
              <a:lnSpc>
                <a:spcPct val="107000"/>
              </a:lnSpc>
              <a:defRPr/>
            </a:pP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(3) Bu maddenin kapsamına giren sermaye şirketlerine ilişkin istisnalar ile uygulamaya dair usul ve esasları belirlemeye, Hazine ve Maliye Bakanlığının görüşünü almak suretiyle Ticaret</a:t>
            </a:r>
            <a:r>
              <a:rPr lang="en-US" sz="1400"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tr-TR" sz="1400" i="1" dirty="0">
                <a:solidFill>
                  <a:prstClr val="black"/>
                </a:solidFill>
                <a:latin typeface="Calibri" panose="020F0502020204030204" pitchFamily="34" charset="0"/>
                <a:ea typeface="Calibri" panose="020F0502020204030204" pitchFamily="34" charset="0"/>
                <a:cs typeface="Calibri" panose="020F0502020204030204" pitchFamily="34" charset="0"/>
              </a:rPr>
              <a:t>Bakanlığı yetkilidir.”</a:t>
            </a:r>
          </a:p>
        </p:txBody>
      </p:sp>
      <p:sp>
        <p:nvSpPr>
          <p:cNvPr id="2" name="Slayt Numarası Yer Tutucusu 1">
            <a:extLst>
              <a:ext uri="{FF2B5EF4-FFF2-40B4-BE49-F238E27FC236}">
                <a16:creationId xmlns:a16="http://schemas.microsoft.com/office/drawing/2014/main" id="{6A1574B0-B8D8-4B5B-AC4B-5B4DEE03F971}"/>
              </a:ext>
            </a:extLst>
          </p:cNvPr>
          <p:cNvSpPr>
            <a:spLocks noGrp="1"/>
          </p:cNvSpPr>
          <p:nvPr>
            <p:ph type="sldNum" sz="quarter" idx="12"/>
          </p:nvPr>
        </p:nvSpPr>
        <p:spPr>
          <a:xfrm>
            <a:off x="9448800" y="6456284"/>
            <a:ext cx="2743200" cy="365125"/>
          </a:xfrm>
        </p:spPr>
        <p:txBody>
          <a:bodyPr/>
          <a:lstStyle/>
          <a:p>
            <a:fld id="{3A0B042D-5F23-4DD6-9D12-702228268319}" type="slidenum">
              <a:rPr lang="tr-TR" smtClean="0"/>
              <a:t>6</a:t>
            </a:fld>
            <a:endParaRPr lang="tr-TR" dirty="0"/>
          </a:p>
        </p:txBody>
      </p:sp>
    </p:spTree>
    <p:extLst>
      <p:ext uri="{BB962C8B-B14F-4D97-AF65-F5344CB8AC3E}">
        <p14:creationId xmlns:p14="http://schemas.microsoft.com/office/powerpoint/2010/main" val="194649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COVID-19’UN ÇALIŞMA HAYATINA ETKİLERİ </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nvGrpSpPr>
          <p:cNvPr id="8" name="Group 3">
            <a:extLst>
              <a:ext uri="{FF2B5EF4-FFF2-40B4-BE49-F238E27FC236}">
                <a16:creationId xmlns:a16="http://schemas.microsoft.com/office/drawing/2014/main" id="{97CAA9D3-FA57-459E-B676-678468576349}"/>
              </a:ext>
            </a:extLst>
          </p:cNvPr>
          <p:cNvGrpSpPr/>
          <p:nvPr/>
        </p:nvGrpSpPr>
        <p:grpSpPr>
          <a:xfrm>
            <a:off x="400474" y="1163559"/>
            <a:ext cx="6848885" cy="5079587"/>
            <a:chOff x="595228" y="1509168"/>
            <a:chExt cx="6362921" cy="4719164"/>
          </a:xfrm>
        </p:grpSpPr>
        <p:pic>
          <p:nvPicPr>
            <p:cNvPr id="12" name="Picture 2">
              <a:extLst>
                <a:ext uri="{FF2B5EF4-FFF2-40B4-BE49-F238E27FC236}">
                  <a16:creationId xmlns:a16="http://schemas.microsoft.com/office/drawing/2014/main" id="{2016E79E-11FA-43DB-AF15-CA660970AC7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95228" y="1509168"/>
              <a:ext cx="6166374" cy="4719164"/>
            </a:xfrm>
            <a:prstGeom prst="rect">
              <a:avLst/>
            </a:prstGeom>
            <a:ln>
              <a:solidFill>
                <a:schemeClr val="bg1"/>
              </a:solidFill>
            </a:ln>
          </p:spPr>
        </p:pic>
        <p:sp>
          <p:nvSpPr>
            <p:cNvPr id="13" name="Text Placeholder 6">
              <a:extLst>
                <a:ext uri="{FF2B5EF4-FFF2-40B4-BE49-F238E27FC236}">
                  <a16:creationId xmlns:a16="http://schemas.microsoft.com/office/drawing/2014/main" id="{8051D2F7-8ECD-4FAE-8261-1A1AC575307A}"/>
                </a:ext>
              </a:extLst>
            </p:cNvPr>
            <p:cNvSpPr txBox="1">
              <a:spLocks/>
            </p:cNvSpPr>
            <p:nvPr/>
          </p:nvSpPr>
          <p:spPr>
            <a:xfrm>
              <a:off x="4180514" y="1657810"/>
              <a:ext cx="1915486" cy="479336"/>
            </a:xfrm>
            <a:prstGeom prst="rect">
              <a:avLst/>
            </a:prstGeom>
            <a:ln>
              <a:solidFill>
                <a:schemeClr val="bg1"/>
              </a:solidFill>
            </a:ln>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nSpc>
                  <a:spcPct val="107000"/>
                </a:lnSpc>
                <a:spcBef>
                  <a:spcPts val="200"/>
                </a:spcBef>
                <a:spcAft>
                  <a:spcPts val="0"/>
                </a:spcAft>
                <a:buSzTx/>
                <a:defRPr/>
              </a:pPr>
              <a:r>
                <a:rPr lang="en-US"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Uzaktan </a:t>
              </a:r>
              <a:r>
                <a:rPr lang="en-US" sz="1600" b="1" dirty="0" err="1">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Çalışma</a:t>
              </a:r>
              <a:endParaRPr lang="en-US"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Text Placeholder 6">
              <a:extLst>
                <a:ext uri="{FF2B5EF4-FFF2-40B4-BE49-F238E27FC236}">
                  <a16:creationId xmlns:a16="http://schemas.microsoft.com/office/drawing/2014/main" id="{B3B9FEB7-B75E-41D8-ABDA-90F08F85FDD1}"/>
                </a:ext>
              </a:extLst>
            </p:cNvPr>
            <p:cNvSpPr txBox="1">
              <a:spLocks/>
            </p:cNvSpPr>
            <p:nvPr/>
          </p:nvSpPr>
          <p:spPr>
            <a:xfrm>
              <a:off x="4794570" y="2490485"/>
              <a:ext cx="1915486" cy="479336"/>
            </a:xfrm>
            <a:prstGeom prst="rect">
              <a:avLst/>
            </a:prstGeom>
            <a:ln>
              <a:solidFill>
                <a:schemeClr val="bg1"/>
              </a:solidFill>
            </a:ln>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nSpc>
                  <a:spcPct val="107000"/>
                </a:lnSpc>
                <a:spcBef>
                  <a:spcPts val="200"/>
                </a:spcBef>
                <a:spcAft>
                  <a:spcPts val="0"/>
                </a:spcAft>
                <a:buSzTx/>
                <a:defRPr/>
              </a:pPr>
              <a:r>
                <a:rPr lang="en-US"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Ücretli İzin</a:t>
              </a:r>
            </a:p>
          </p:txBody>
        </p:sp>
        <p:sp>
          <p:nvSpPr>
            <p:cNvPr id="15" name="Text Placeholder 6">
              <a:extLst>
                <a:ext uri="{FF2B5EF4-FFF2-40B4-BE49-F238E27FC236}">
                  <a16:creationId xmlns:a16="http://schemas.microsoft.com/office/drawing/2014/main" id="{92F5CEC4-9B0E-4251-9ABE-F0C3E326A42A}"/>
                </a:ext>
              </a:extLst>
            </p:cNvPr>
            <p:cNvSpPr txBox="1">
              <a:spLocks/>
            </p:cNvSpPr>
            <p:nvPr/>
          </p:nvSpPr>
          <p:spPr>
            <a:xfrm>
              <a:off x="5042663" y="3300837"/>
              <a:ext cx="1915486" cy="479336"/>
            </a:xfrm>
            <a:prstGeom prst="rect">
              <a:avLst/>
            </a:prstGeom>
            <a:ln>
              <a:solidFill>
                <a:schemeClr val="bg1"/>
              </a:solidFill>
            </a:ln>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nSpc>
                  <a:spcPct val="107000"/>
                </a:lnSpc>
                <a:spcBef>
                  <a:spcPts val="200"/>
                </a:spcBef>
                <a:spcAft>
                  <a:spcPts val="0"/>
                </a:spcAft>
                <a:buSzTx/>
                <a:defRPr/>
              </a:pPr>
              <a:r>
                <a:rPr lang="en-US"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Ücretsiz İzin</a:t>
              </a:r>
            </a:p>
          </p:txBody>
        </p:sp>
        <p:sp>
          <p:nvSpPr>
            <p:cNvPr id="16" name="Text Placeholder 6">
              <a:extLst>
                <a:ext uri="{FF2B5EF4-FFF2-40B4-BE49-F238E27FC236}">
                  <a16:creationId xmlns:a16="http://schemas.microsoft.com/office/drawing/2014/main" id="{1A6B5B86-1258-4B31-BA99-A8C2189B2C8E}"/>
                </a:ext>
              </a:extLst>
            </p:cNvPr>
            <p:cNvSpPr txBox="1">
              <a:spLocks/>
            </p:cNvSpPr>
            <p:nvPr/>
          </p:nvSpPr>
          <p:spPr>
            <a:xfrm>
              <a:off x="4976640" y="4111189"/>
              <a:ext cx="1915486" cy="479336"/>
            </a:xfrm>
            <a:prstGeom prst="rect">
              <a:avLst/>
            </a:prstGeom>
            <a:ln>
              <a:solidFill>
                <a:schemeClr val="bg1"/>
              </a:solidFill>
            </a:ln>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nSpc>
                  <a:spcPct val="107000"/>
                </a:lnSpc>
                <a:spcBef>
                  <a:spcPts val="200"/>
                </a:spcBef>
                <a:spcAft>
                  <a:spcPts val="0"/>
                </a:spcAft>
                <a:buSzTx/>
                <a:defRPr/>
              </a:pPr>
              <a:r>
                <a:rPr lang="en-US"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Telafi Çalışması</a:t>
              </a:r>
            </a:p>
          </p:txBody>
        </p:sp>
        <p:sp>
          <p:nvSpPr>
            <p:cNvPr id="17" name="Text Placeholder 6">
              <a:extLst>
                <a:ext uri="{FF2B5EF4-FFF2-40B4-BE49-F238E27FC236}">
                  <a16:creationId xmlns:a16="http://schemas.microsoft.com/office/drawing/2014/main" id="{B8A5367D-FEFD-4B1C-8E12-9A220424070A}"/>
                </a:ext>
              </a:extLst>
            </p:cNvPr>
            <p:cNvSpPr txBox="1">
              <a:spLocks/>
            </p:cNvSpPr>
            <p:nvPr/>
          </p:nvSpPr>
          <p:spPr>
            <a:xfrm>
              <a:off x="4619647" y="4872162"/>
              <a:ext cx="1915486" cy="479336"/>
            </a:xfrm>
            <a:prstGeom prst="rect">
              <a:avLst/>
            </a:prstGeom>
            <a:ln>
              <a:solidFill>
                <a:schemeClr val="bg1"/>
              </a:solidFill>
            </a:ln>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nSpc>
                  <a:spcPct val="107000"/>
                </a:lnSpc>
                <a:spcBef>
                  <a:spcPts val="200"/>
                </a:spcBef>
                <a:spcAft>
                  <a:spcPts val="0"/>
                </a:spcAft>
                <a:buSzTx/>
                <a:defRPr/>
              </a:pPr>
              <a:r>
                <a:rPr lang="en-US"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Kısa Çalışma Ödeneği</a:t>
              </a:r>
            </a:p>
          </p:txBody>
        </p:sp>
        <p:sp>
          <p:nvSpPr>
            <p:cNvPr id="18" name="Text Placeholder 6">
              <a:extLst>
                <a:ext uri="{FF2B5EF4-FFF2-40B4-BE49-F238E27FC236}">
                  <a16:creationId xmlns:a16="http://schemas.microsoft.com/office/drawing/2014/main" id="{768387A5-C773-4502-97D9-B3A4F9079F6E}"/>
                </a:ext>
              </a:extLst>
            </p:cNvPr>
            <p:cNvSpPr txBox="1">
              <a:spLocks/>
            </p:cNvSpPr>
            <p:nvPr/>
          </p:nvSpPr>
          <p:spPr>
            <a:xfrm>
              <a:off x="4018896" y="5661871"/>
              <a:ext cx="2077103" cy="479336"/>
            </a:xfrm>
            <a:prstGeom prst="rect">
              <a:avLst/>
            </a:prstGeom>
            <a:ln>
              <a:solidFill>
                <a:schemeClr val="bg1"/>
              </a:solidFill>
            </a:ln>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nSpc>
                  <a:spcPct val="107000"/>
                </a:lnSpc>
                <a:spcBef>
                  <a:spcPts val="200"/>
                </a:spcBef>
                <a:spcAft>
                  <a:spcPts val="0"/>
                </a:spcAft>
                <a:buSzTx/>
                <a:defRPr/>
              </a:pPr>
              <a:r>
                <a:rPr lang="en-US"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İş Sözleşmesinin Feshi</a:t>
              </a:r>
            </a:p>
          </p:txBody>
        </p:sp>
        <p:sp>
          <p:nvSpPr>
            <p:cNvPr id="19" name="Text Placeholder 6">
              <a:extLst>
                <a:ext uri="{FF2B5EF4-FFF2-40B4-BE49-F238E27FC236}">
                  <a16:creationId xmlns:a16="http://schemas.microsoft.com/office/drawing/2014/main" id="{7DE814E9-3B0C-4D53-B101-5321CD4F379D}"/>
                </a:ext>
              </a:extLst>
            </p:cNvPr>
            <p:cNvSpPr txBox="1">
              <a:spLocks/>
            </p:cNvSpPr>
            <p:nvPr/>
          </p:nvSpPr>
          <p:spPr>
            <a:xfrm>
              <a:off x="973137" y="3540505"/>
              <a:ext cx="1639305" cy="479336"/>
            </a:xfrm>
            <a:prstGeom prst="rect">
              <a:avLst/>
            </a:prstGeom>
            <a:ln>
              <a:solidFill>
                <a:schemeClr val="bg1"/>
              </a:solidFill>
            </a:ln>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nSpc>
                  <a:spcPct val="107000"/>
                </a:lnSpc>
                <a:spcBef>
                  <a:spcPts val="200"/>
                </a:spcBef>
                <a:spcAft>
                  <a:spcPts val="0"/>
                </a:spcAft>
                <a:buSzTx/>
                <a:defRPr/>
              </a:pPr>
              <a:r>
                <a:rPr lang="en-US" sz="2800" b="1" dirty="0">
                  <a:latin typeface="Calibri" panose="020F0502020204030204" pitchFamily="34" charset="0"/>
                  <a:ea typeface="Times New Roman" panose="02020603050405020304" pitchFamily="18" charset="0"/>
                  <a:cs typeface="Calibri" panose="020F0502020204030204" pitchFamily="34" charset="0"/>
                </a:rPr>
                <a:t>COVID-19</a:t>
              </a:r>
            </a:p>
          </p:txBody>
        </p:sp>
      </p:grpSp>
      <p:sp>
        <p:nvSpPr>
          <p:cNvPr id="20" name="Text Placeholder 6">
            <a:extLst>
              <a:ext uri="{FF2B5EF4-FFF2-40B4-BE49-F238E27FC236}">
                <a16:creationId xmlns:a16="http://schemas.microsoft.com/office/drawing/2014/main" id="{B6D72E04-1741-4196-A9C9-9840067BCA29}"/>
              </a:ext>
            </a:extLst>
          </p:cNvPr>
          <p:cNvSpPr txBox="1">
            <a:spLocks/>
          </p:cNvSpPr>
          <p:nvPr/>
        </p:nvSpPr>
        <p:spPr>
          <a:xfrm>
            <a:off x="7762461" y="2281797"/>
            <a:ext cx="4174435" cy="2865810"/>
          </a:xfrm>
          <a:prstGeom prst="rect">
            <a:avLst/>
          </a:prstGeom>
        </p:spPr>
        <p:txBody>
          <a:bodyPr/>
          <a:lstStyle>
            <a:lvl1pPr marL="0" indent="0" algn="l" defTabSz="1219170" rtl="0" eaLnBrk="1" latinLnBrk="0" hangingPunct="1">
              <a:spcBef>
                <a:spcPts val="600"/>
              </a:spcBef>
              <a:spcAft>
                <a:spcPts val="6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600"/>
              </a:spcBef>
              <a:spcAft>
                <a:spcPts val="6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1219170" rtl="0" eaLnBrk="1" latinLnBrk="0" hangingPunct="1">
              <a:spcBef>
                <a:spcPts val="600"/>
              </a:spcBef>
              <a:spcAft>
                <a:spcPts val="6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60000" indent="-180000" algn="l" defTabSz="1219170" rtl="0" eaLnBrk="1" latinLnBrk="0" hangingPunct="1">
              <a:spcBef>
                <a:spcPts val="600"/>
              </a:spcBef>
              <a:spcAft>
                <a:spcPts val="6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40000" indent="-180000" algn="l" defTabSz="1064657" rtl="0" eaLnBrk="1" latinLnBrk="0" hangingPunct="1">
              <a:spcBef>
                <a:spcPts val="600"/>
              </a:spcBef>
              <a:spcAft>
                <a:spcPts val="6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80000" marR="0" lvl="2" indent="-180000" algn="l" defTabSz="1219170" rtl="0" eaLnBrk="1" fontAlgn="auto" latinLnBrk="0" hangingPunct="1">
              <a:lnSpc>
                <a:spcPct val="100000"/>
              </a:lnSpc>
              <a:spcBef>
                <a:spcPts val="600"/>
              </a:spcBef>
              <a:spcAft>
                <a:spcPts val="600"/>
              </a:spcAft>
              <a:buClrTx/>
              <a:buSzPct val="100000"/>
              <a:buFont typeface="Arial" panose="020B0604020202020204" pitchFamily="34" charset="0"/>
              <a:buChar char="•"/>
              <a:tabLst/>
              <a:defRPr/>
            </a:pP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Ücretsiz</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İzin</a:t>
            </a:r>
            <a:endPar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180000" marR="0" lvl="2" indent="-180000" algn="l" defTabSz="1219170" rtl="0" eaLnBrk="1" fontAlgn="auto" latinLnBrk="0" hangingPunct="1">
              <a:lnSpc>
                <a:spcPct val="100000"/>
              </a:lnSpc>
              <a:spcBef>
                <a:spcPts val="600"/>
              </a:spcBef>
              <a:spcAft>
                <a:spcPts val="600"/>
              </a:spcAft>
              <a:buClrTx/>
              <a:buSzPct val="100000"/>
              <a:buFont typeface="Arial" panose="020B0604020202020204" pitchFamily="34" charset="0"/>
              <a:buChar char="•"/>
              <a:tabLst/>
              <a:defRPr/>
            </a:pP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Kısa</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Çalışma</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Ödeneği</a:t>
            </a:r>
            <a:endPar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180000" marR="0" lvl="2" indent="-180000" algn="l" defTabSz="1219170" rtl="0" eaLnBrk="1" fontAlgn="auto" latinLnBrk="0" hangingPunct="1">
              <a:lnSpc>
                <a:spcPct val="100000"/>
              </a:lnSpc>
              <a:spcBef>
                <a:spcPts val="600"/>
              </a:spcBef>
              <a:spcAft>
                <a:spcPts val="600"/>
              </a:spcAft>
              <a:buClrTx/>
              <a:buSzPct val="100000"/>
              <a:buFont typeface="Arial" panose="020B0604020202020204" pitchFamily="34" charset="0"/>
              <a:buChar char="•"/>
              <a:tabLst/>
              <a:defRPr/>
            </a:pP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İşverenin</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İş</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Sözleşmesini</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3 ay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süre</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ile</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Fesih</a:t>
            </a:r>
            <a:r>
              <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Yasağı</a:t>
            </a:r>
            <a:endParaRPr kumimoji="0" lang="tr-TR"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2" indent="0" algn="l" defTabSz="1219170" rtl="0" eaLnBrk="1" fontAlgn="auto" latinLnBrk="0" hangingPunct="1">
              <a:lnSpc>
                <a:spcPct val="100000"/>
              </a:lnSpc>
              <a:spcBef>
                <a:spcPts val="600"/>
              </a:spcBef>
              <a:spcAft>
                <a:spcPts val="600"/>
              </a:spcAft>
              <a:buClrTx/>
              <a:buSzPct val="100000"/>
              <a:buFont typeface="Arial" panose="020B0604020202020204" pitchFamily="34" charset="0"/>
              <a:buNone/>
              <a:tabLst/>
              <a:defRPr/>
            </a:pPr>
            <a:endParaRPr kumimoji="0" lang="tr-TR" sz="2800" b="0" i="0" u="none" strike="noStrike" kern="1200" cap="none" spc="0" normalizeH="0" baseline="0" noProof="0" dirty="0">
              <a:ln>
                <a:noFill/>
              </a:ln>
              <a:solidFill>
                <a:srgbClr val="0097A9"/>
              </a:solidFill>
              <a:effectLst/>
              <a:uLnTx/>
              <a:uFillTx/>
              <a:latin typeface="Calibri" panose="020F0502020204030204" pitchFamily="34" charset="0"/>
              <a:ea typeface="+mn-ea"/>
              <a:cs typeface="Calibri" panose="020F0502020204030204" pitchFamily="34" charset="0"/>
            </a:endParaRPr>
          </a:p>
        </p:txBody>
      </p:sp>
      <p:pic>
        <p:nvPicPr>
          <p:cNvPr id="21" name="Picture 16">
            <a:extLst>
              <a:ext uri="{FF2B5EF4-FFF2-40B4-BE49-F238E27FC236}">
                <a16:creationId xmlns:a16="http://schemas.microsoft.com/office/drawing/2014/main" id="{7A2A7183-7D60-4A9D-ABCE-24062D92BE10}"/>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rot="4175165">
            <a:off x="8268007" y="1030564"/>
            <a:ext cx="1345422" cy="1345422"/>
          </a:xfrm>
          <a:prstGeom prst="rect">
            <a:avLst/>
          </a:prstGeom>
          <a:noFill/>
          <a:ln>
            <a:noFill/>
          </a:ln>
          <a:effectLst>
            <a:glow>
              <a:srgbClr val="86BC25"/>
            </a:glow>
            <a:outerShdw blurRad="50800" dist="50800" dir="5400000" algn="ctr" rotWithShape="0">
              <a:sysClr val="window" lastClr="FFFFFF"/>
            </a:outerShdw>
          </a:effectLst>
        </p:spPr>
      </p:pic>
      <p:sp>
        <p:nvSpPr>
          <p:cNvPr id="22" name="Freeform 10">
            <a:extLst>
              <a:ext uri="{FF2B5EF4-FFF2-40B4-BE49-F238E27FC236}">
                <a16:creationId xmlns:a16="http://schemas.microsoft.com/office/drawing/2014/main" id="{AECF1821-2D3A-4F77-8534-87FAB9624481}"/>
              </a:ext>
            </a:extLst>
          </p:cNvPr>
          <p:cNvSpPr>
            <a:spLocks noEditPoints="1"/>
          </p:cNvSpPr>
          <p:nvPr/>
        </p:nvSpPr>
        <p:spPr bwMode="auto">
          <a:xfrm>
            <a:off x="8284311" y="1163559"/>
            <a:ext cx="796852" cy="792848"/>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86BC25"/>
              </a:solidFill>
              <a:effectLst/>
              <a:uLnTx/>
              <a:uFillTx/>
              <a:latin typeface="Verdana"/>
              <a:ea typeface="+mn-ea"/>
              <a:cs typeface="+mn-cs"/>
            </a:endParaRPr>
          </a:p>
        </p:txBody>
      </p:sp>
      <p:sp>
        <p:nvSpPr>
          <p:cNvPr id="2" name="Slayt Numarası Yer Tutucusu 1">
            <a:extLst>
              <a:ext uri="{FF2B5EF4-FFF2-40B4-BE49-F238E27FC236}">
                <a16:creationId xmlns:a16="http://schemas.microsoft.com/office/drawing/2014/main" id="{C6D19B6E-2088-4B62-94D6-D13A45631FD9}"/>
              </a:ext>
            </a:extLst>
          </p:cNvPr>
          <p:cNvSpPr>
            <a:spLocks noGrp="1"/>
          </p:cNvSpPr>
          <p:nvPr>
            <p:ph type="sldNum" sz="quarter" idx="12"/>
          </p:nvPr>
        </p:nvSpPr>
        <p:spPr>
          <a:xfrm>
            <a:off x="9448800" y="6308223"/>
            <a:ext cx="2743200" cy="365125"/>
          </a:xfrm>
        </p:spPr>
        <p:txBody>
          <a:bodyPr/>
          <a:lstStyle/>
          <a:p>
            <a:fld id="{3A0B042D-5F23-4DD6-9D12-702228268319}" type="slidenum">
              <a:rPr lang="tr-TR" smtClean="0"/>
              <a:t>7</a:t>
            </a:fld>
            <a:endParaRPr lang="tr-TR" dirty="0"/>
          </a:p>
        </p:txBody>
      </p:sp>
    </p:spTree>
    <p:extLst>
      <p:ext uri="{BB962C8B-B14F-4D97-AF65-F5344CB8AC3E}">
        <p14:creationId xmlns:p14="http://schemas.microsoft.com/office/powerpoint/2010/main" val="193192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İŞ SÖZLEŞMELERİNİN 3 AY SÜRE İLE FESİH EDİLEMEMESİ- 7244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2">
            <a:extLst>
              <a:ext uri="{FF2B5EF4-FFF2-40B4-BE49-F238E27FC236}">
                <a16:creationId xmlns:a16="http://schemas.microsoft.com/office/drawing/2014/main" id="{DD294033-1DDD-4681-949A-6F777ADF9F35}"/>
              </a:ext>
            </a:extLst>
          </p:cNvPr>
          <p:cNvGraphicFramePr>
            <a:graphicFrameLocks noGrp="1"/>
          </p:cNvGraphicFramePr>
          <p:nvPr>
            <p:extLst>
              <p:ext uri="{D42A27DB-BD31-4B8C-83A1-F6EECF244321}">
                <p14:modId xmlns:p14="http://schemas.microsoft.com/office/powerpoint/2010/main" val="3690656208"/>
              </p:ext>
            </p:extLst>
          </p:nvPr>
        </p:nvGraphicFramePr>
        <p:xfrm>
          <a:off x="6872288" y="1021556"/>
          <a:ext cx="4930753" cy="5836598"/>
        </p:xfrm>
        <a:graphic>
          <a:graphicData uri="http://schemas.openxmlformats.org/drawingml/2006/table">
            <a:tbl>
              <a:tblPr/>
              <a:tblGrid>
                <a:gridCol w="4930753">
                  <a:extLst>
                    <a:ext uri="{9D8B030D-6E8A-4147-A177-3AD203B41FA5}">
                      <a16:colId xmlns:a16="http://schemas.microsoft.com/office/drawing/2014/main" val="2381533955"/>
                    </a:ext>
                  </a:extLst>
                </a:gridCol>
              </a:tblGrid>
              <a:tr h="554616">
                <a:tc>
                  <a:txBody>
                    <a:bodyPr/>
                    <a:lstStyle/>
                    <a:p>
                      <a:pPr algn="l" fontAlgn="b"/>
                      <a:r>
                        <a:rPr lang="tr-TR" sz="1800" b="1" i="0" u="none" strike="noStrike" dirty="0">
                          <a:solidFill>
                            <a:srgbClr val="C00000"/>
                          </a:solidFill>
                          <a:effectLst/>
                          <a:latin typeface="Calibri" panose="020F0502020204030204" pitchFamily="34" charset="0"/>
                        </a:rPr>
                        <a:t>Değerlendirme</a:t>
                      </a:r>
                    </a:p>
                    <a:p>
                      <a:pPr algn="l" fontAlgn="b"/>
                      <a:endParaRPr lang="tr-TR" sz="1800" b="1" i="0" u="none" strike="noStrike" dirty="0">
                        <a:solidFill>
                          <a:srgbClr val="006666"/>
                        </a:solidFill>
                        <a:effectLst/>
                        <a:latin typeface="Calibri" panose="020F0502020204030204" pitchFamily="34" charset="0"/>
                      </a:endParaRPr>
                    </a:p>
                  </a:txBody>
                  <a:tcPr marL="6130" marR="150130" marT="613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0167777"/>
                  </a:ext>
                </a:extLst>
              </a:tr>
              <a:tr h="5281828">
                <a:tc>
                  <a:txBody>
                    <a:bodyPr/>
                    <a:lstStyle/>
                    <a:p>
                      <a:pPr marL="285750" marR="0" lvl="0" indent="-285750" algn="l" defTabSz="121917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tr-TR" sz="1400" b="0" i="0" u="none" strike="noStrike" noProof="0" dirty="0">
                          <a:solidFill>
                            <a:srgbClr val="000000"/>
                          </a:solidFill>
                          <a:effectLst/>
                          <a:latin typeface="Calibri" panose="020F0502020204030204" pitchFamily="34" charset="0"/>
                        </a:rPr>
                        <a:t>İş Kanunu’nda ve diğer kanunların ilgili hükümlerinde yer alan “ahlak ve iyi niyet kurallarına uymayan haller ve benzeri haller” dışında bir sebep ile üç aylık süre içinde işveren işçinin iş sözleşmesini feshedemeyecektir.</a:t>
                      </a:r>
                      <a:r>
                        <a:rPr lang="tr-TR" sz="1400" b="0" i="0" u="none" strike="noStrike" noProof="0" dirty="0">
                          <a:solidFill>
                            <a:srgbClr val="FF0000"/>
                          </a:solidFill>
                          <a:effectLst/>
                          <a:latin typeface="Calibri" panose="020F0502020204030204" pitchFamily="34" charset="0"/>
                        </a:rPr>
                        <a:t> </a:t>
                      </a:r>
                    </a:p>
                    <a:p>
                      <a:pPr marL="0" indent="0" algn="l" rtl="0" fontAlgn="t">
                        <a:buFont typeface="Wingdings" panose="05000000000000000000" pitchFamily="2" charset="2"/>
                        <a:buNone/>
                      </a:pPr>
                      <a:endParaRPr lang="tr-TR" sz="1400" b="0" i="0" u="none" strike="noStrike" noProof="0" dirty="0">
                        <a:solidFill>
                          <a:srgbClr val="FF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400" b="0" i="0" u="none" strike="noStrike" noProof="0" dirty="0">
                          <a:solidFill>
                            <a:schemeClr val="tx1"/>
                          </a:solidFill>
                          <a:effectLst/>
                          <a:latin typeface="Calibri" panose="020F0502020204030204" pitchFamily="34" charset="0"/>
                        </a:rPr>
                        <a:t>İş Kanunu Md. 25/1(2) ile sayılan ahlak ve iyi niyet kurallarına uymayan haller ve benzerleri; işçinin hırsızlık yapması, başka bir işçiyi darp etmesi, cinsel tacizde bulunması, işçinin gözaltına alınması ve bunun gibi haller için işverenin iş sözleşmesini</a:t>
                      </a:r>
                      <a:r>
                        <a:rPr lang="tr-TR" sz="1400" b="0" i="0" u="none" strike="noStrike" baseline="0" noProof="0" dirty="0">
                          <a:solidFill>
                            <a:schemeClr val="tx1"/>
                          </a:solidFill>
                          <a:effectLst/>
                          <a:latin typeface="Calibri" panose="020F0502020204030204" pitchFamily="34" charset="0"/>
                        </a:rPr>
                        <a:t> haklı nedenle derhal fesih hakkı devam etmektedir.</a:t>
                      </a:r>
                    </a:p>
                    <a:p>
                      <a:pPr marL="0" indent="0" algn="l" rtl="0" fontAlgn="t">
                        <a:buFont typeface="Wingdings" panose="05000000000000000000" pitchFamily="2" charset="2"/>
                        <a:buNone/>
                      </a:pPr>
                      <a:endParaRPr lang="tr-TR" sz="1400" b="0" i="0" u="none" strike="noStrike" baseline="0" noProof="0" dirty="0">
                        <a:solidFill>
                          <a:schemeClr val="tx1"/>
                        </a:solidFill>
                        <a:effectLst/>
                        <a:latin typeface="Calibri" panose="020F0502020204030204" pitchFamily="34" charset="0"/>
                      </a:endParaRPr>
                    </a:p>
                    <a:p>
                      <a:pPr marL="285750" marR="0" lvl="0" indent="-285750" algn="l" defTabSz="121917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tr-TR" sz="1400" b="0" i="0" u="none" strike="noStrike" noProof="0" dirty="0">
                          <a:solidFill>
                            <a:schemeClr val="tx1"/>
                          </a:solidFill>
                          <a:effectLst/>
                          <a:latin typeface="Calibri" panose="020F0502020204030204" pitchFamily="34" charset="0"/>
                        </a:rPr>
                        <a:t>İşveren tarafından bu</a:t>
                      </a:r>
                      <a:r>
                        <a:rPr lang="tr-TR" sz="1400" b="0" i="0" u="none" strike="noStrike" baseline="0" noProof="0" dirty="0">
                          <a:solidFill>
                            <a:schemeClr val="tx1"/>
                          </a:solidFill>
                          <a:effectLst/>
                          <a:latin typeface="Calibri" panose="020F0502020204030204" pitchFamily="34" charset="0"/>
                        </a:rPr>
                        <a:t> fesih yasağına uyulmadığı hallerde, sözleşmesi feshedilen her işçi için fesih tarihindeki aylık brüt asgari ücret tutarında idari para cezası öngörülmüştür.</a:t>
                      </a:r>
                      <a:endParaRPr lang="tr-TR" sz="1400" b="0" i="0" u="none" strike="noStrike" noProof="0" dirty="0">
                        <a:solidFill>
                          <a:schemeClr val="tx1"/>
                        </a:solidFill>
                        <a:effectLst/>
                        <a:latin typeface="Calibri" panose="020F0502020204030204" pitchFamily="34" charset="0"/>
                      </a:endParaRP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8" name="Rectangle 1">
            <a:extLst>
              <a:ext uri="{FF2B5EF4-FFF2-40B4-BE49-F238E27FC236}">
                <a16:creationId xmlns:a16="http://schemas.microsoft.com/office/drawing/2014/main" id="{92AFA02B-2D1E-4EA2-8063-B125BB7D8F5A}"/>
              </a:ext>
            </a:extLst>
          </p:cNvPr>
          <p:cNvSpPr/>
          <p:nvPr/>
        </p:nvSpPr>
        <p:spPr>
          <a:xfrm>
            <a:off x="555129" y="1070194"/>
            <a:ext cx="5865890" cy="4616648"/>
          </a:xfrm>
          <a:prstGeom prst="rect">
            <a:avLst/>
          </a:prstGeom>
        </p:spPr>
        <p:txBody>
          <a:bodyPr wrap="square">
            <a:spAutoFit/>
          </a:bodyPr>
          <a:lstStyle/>
          <a:p>
            <a:pPr lvl="0" indent="383540" algn="just">
              <a:defRPr/>
            </a:pP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9 –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22/5/2003 tarihli ve 4857 sayılı İş Kanununa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aşağıdaki</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geçici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eklenmiştir.</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GEÇİCİ MADDE 10 –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Kanunun kapsamında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olup</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olmadığına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bakılmaksızın her türlü iş veya hizmet sözleşmesi, bu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maddenin</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yürürlüğe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girdiği tarihten itibaren üç ay süreyle 25 inci maddenin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birinci</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fıkrasının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(II) numaralı bendinde ve diğer kanunların ilgili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hükümlerinde</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yer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alan ahlak ve iyi niyet kurallarına uymayan haller ve benzeri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sebepler</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dışında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işveren tarafından feshedilemez.</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maddenin yürürlüğe girdiği tarihten itibaren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üç</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aylık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süreyi geçmemek üzere işveren işçiyi tamamen veya kısmen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ücretsiz</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izne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ayırabilir. Bu madde kapsamında ücretsiz izne ayrılmak, işçiye haklı nedene dayanarak sözleşmeyi fesih hakkı vermez.</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madde hükümlerine aykırı olarak iş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sözleşmesini</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fesheden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işveren veya işveren vekiline, sözleşmesi feshedilen her işçi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için</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fiilin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işlendiği tarihteki aylık brüt asgari ücret tutarında idari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cezası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verilir.</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Cumhurbaşkanı birinci ve ikinci fıkrada yer alan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üç</a:t>
            </a:r>
            <a:r>
              <a:rPr lang="en-US"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aylık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süreleri altı aya kadar uzatmaya yetkilidir.”</a:t>
            </a:r>
          </a:p>
        </p:txBody>
      </p:sp>
      <p:sp>
        <p:nvSpPr>
          <p:cNvPr id="2" name="Slayt Numarası Yer Tutucusu 1">
            <a:extLst>
              <a:ext uri="{FF2B5EF4-FFF2-40B4-BE49-F238E27FC236}">
                <a16:creationId xmlns:a16="http://schemas.microsoft.com/office/drawing/2014/main" id="{0B399696-A027-499A-A766-31624A9FD114}"/>
              </a:ext>
            </a:extLst>
          </p:cNvPr>
          <p:cNvSpPr>
            <a:spLocks noGrp="1"/>
          </p:cNvSpPr>
          <p:nvPr>
            <p:ph type="sldNum" sz="quarter" idx="12"/>
          </p:nvPr>
        </p:nvSpPr>
        <p:spPr>
          <a:xfrm>
            <a:off x="9458953" y="6492875"/>
            <a:ext cx="2743200" cy="365125"/>
          </a:xfrm>
        </p:spPr>
        <p:txBody>
          <a:bodyPr/>
          <a:lstStyle/>
          <a:p>
            <a:fld id="{3A0B042D-5F23-4DD6-9D12-702228268319}" type="slidenum">
              <a:rPr lang="tr-TR" smtClean="0"/>
              <a:t>8</a:t>
            </a:fld>
            <a:endParaRPr lang="tr-TR" dirty="0"/>
          </a:p>
        </p:txBody>
      </p:sp>
    </p:spTree>
    <p:extLst>
      <p:ext uri="{BB962C8B-B14F-4D97-AF65-F5344CB8AC3E}">
        <p14:creationId xmlns:p14="http://schemas.microsoft.com/office/powerpoint/2010/main" val="249336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8BFAADFE-A001-4178-90DB-894857C49AC8}"/>
              </a:ext>
            </a:extLst>
          </p:cNvPr>
          <p:cNvPicPr>
            <a:picLocks noChangeAspect="1"/>
          </p:cNvPicPr>
          <p:nvPr/>
        </p:nvPicPr>
        <p:blipFill>
          <a:blip r:embed="rId2"/>
          <a:stretch>
            <a:fillRect/>
          </a:stretch>
        </p:blipFill>
        <p:spPr>
          <a:xfrm flipV="1">
            <a:off x="303586" y="278606"/>
            <a:ext cx="589383" cy="742950"/>
          </a:xfrm>
          <a:prstGeom prst="rect">
            <a:avLst/>
          </a:prstGeom>
        </p:spPr>
      </p:pic>
      <p:sp>
        <p:nvSpPr>
          <p:cNvPr id="5" name="Metin kutusu 4">
            <a:extLst>
              <a:ext uri="{FF2B5EF4-FFF2-40B4-BE49-F238E27FC236}">
                <a16:creationId xmlns:a16="http://schemas.microsoft.com/office/drawing/2014/main" id="{EC5E2BEC-4C4C-4E6D-81F6-940962F5CA8E}"/>
              </a:ext>
            </a:extLst>
          </p:cNvPr>
          <p:cNvSpPr txBox="1"/>
          <p:nvPr/>
        </p:nvSpPr>
        <p:spPr>
          <a:xfrm>
            <a:off x="971550" y="401716"/>
            <a:ext cx="11580019" cy="461665"/>
          </a:xfrm>
          <a:prstGeom prst="rect">
            <a:avLst/>
          </a:prstGeom>
          <a:noFill/>
        </p:spPr>
        <p:txBody>
          <a:bodyPr wrap="square" rtlCol="0">
            <a:spAutoFit/>
          </a:bodyPr>
          <a:lstStyle/>
          <a:p>
            <a:r>
              <a:rPr lang="tr-TR" sz="2400" b="1" dirty="0"/>
              <a:t>İŞ SÖZLEŞMELERİNİN 3 AY SÜRE İLE FESİH EDİLEMEMESİ- 7244 SAYILI KANUN</a:t>
            </a:r>
          </a:p>
        </p:txBody>
      </p:sp>
      <p:cxnSp>
        <p:nvCxnSpPr>
          <p:cNvPr id="6" name="Straight Connector 43">
            <a:extLst>
              <a:ext uri="{FF2B5EF4-FFF2-40B4-BE49-F238E27FC236}">
                <a16:creationId xmlns:a16="http://schemas.microsoft.com/office/drawing/2014/main" id="{EA19EF35-7B6A-43ED-98F6-851A22C1F926}"/>
              </a:ext>
            </a:extLst>
          </p:cNvPr>
          <p:cNvCxnSpPr>
            <a:cxnSpLocks/>
          </p:cNvCxnSpPr>
          <p:nvPr/>
        </p:nvCxnSpPr>
        <p:spPr>
          <a:xfrm>
            <a:off x="1091154" y="863381"/>
            <a:ext cx="1040314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4">
            <a:extLst>
              <a:ext uri="{FF2B5EF4-FFF2-40B4-BE49-F238E27FC236}">
                <a16:creationId xmlns:a16="http://schemas.microsoft.com/office/drawing/2014/main" id="{E9983D1F-6280-4BEA-8691-6AAFFF8D1169}"/>
              </a:ext>
            </a:extLst>
          </p:cNvPr>
          <p:cNvCxnSpPr>
            <a:cxnSpLocks/>
          </p:cNvCxnSpPr>
          <p:nvPr/>
        </p:nvCxnSpPr>
        <p:spPr>
          <a:xfrm>
            <a:off x="6646653" y="863381"/>
            <a:ext cx="0" cy="59798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92AFA02B-2D1E-4EA2-8063-B125BB7D8F5A}"/>
              </a:ext>
            </a:extLst>
          </p:cNvPr>
          <p:cNvSpPr/>
          <p:nvPr/>
        </p:nvSpPr>
        <p:spPr>
          <a:xfrm>
            <a:off x="555129" y="1070194"/>
            <a:ext cx="5865890" cy="4616648"/>
          </a:xfrm>
          <a:prstGeom prst="rect">
            <a:avLst/>
          </a:prstGeom>
        </p:spPr>
        <p:txBody>
          <a:bodyPr wrap="square">
            <a:spAutoFit/>
          </a:bodyPr>
          <a:lstStyle/>
          <a:p>
            <a:pPr lvl="0" indent="383540" algn="just">
              <a:defRPr/>
            </a:pP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MADDE 9 –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22/5/2003 tarihli ve 4857 sayılı İş Kanununa aşağıdaki</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geçici madde eklenmiştir.</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tr-TR" sz="1400" b="1"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GEÇİCİ MADDE 10 –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Kanunun kapsamında olup</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olmadığına bakılmaksızın her türlü iş veya hizmet sözleşmesi, bu maddenin</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yürürlüğe girdiği tarihten itibaren üç ay süreyle 25 inci maddenin birinci</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fıkrasının (II) numaralı bendinde ve diğer kanunların ilgili hükümlerinde</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yer alan ahlak ve iyi niyet kurallarına uymayan haller ve benzeri sebepler</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dışında işveren tarafından feshedilemez.</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maddenin yürürlüğe girdiği tarihten itibaren üç</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aylık süreyi geçmemek üzere işveren işçiyi tamamen veya kısmen ücretsiz</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izne ayırabilir. Bu madde kapsamında ücretsiz izne ayrılmak, işçiye haklı nedene dayanarak sözleşmeyi fesih hakkı vermez.</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 madde hükümlerine aykırı olarak iş sözleşmesini</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fesheden işveren veya işveren vekiline, sözleşmesi feshedilen her işçi için</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fiilin işlendiği tarihteki aylık brüt asgari ücret tutarında idari para</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cezası verilir.</a:t>
            </a:r>
          </a:p>
          <a:p>
            <a:pPr lvl="0" indent="383540" algn="just">
              <a:defRPr/>
            </a:pPr>
            <a:endPar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indent="383540" algn="just">
              <a:defRPr/>
            </a:pP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Cumhurbaşkanı birinci ve ikinci fıkrada yer alan üç</a:t>
            </a:r>
            <a:r>
              <a:rPr lang="en-US"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sz="1400" i="1" kern="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aylık süreleri altı aya kadar uzatmaya yetkilidir.”</a:t>
            </a:r>
          </a:p>
        </p:txBody>
      </p:sp>
      <p:graphicFrame>
        <p:nvGraphicFramePr>
          <p:cNvPr id="10" name="Table 2">
            <a:extLst>
              <a:ext uri="{FF2B5EF4-FFF2-40B4-BE49-F238E27FC236}">
                <a16:creationId xmlns:a16="http://schemas.microsoft.com/office/drawing/2014/main" id="{C5796BDE-AED2-42C7-81C1-2801211EF103}"/>
              </a:ext>
            </a:extLst>
          </p:cNvPr>
          <p:cNvGraphicFramePr>
            <a:graphicFrameLocks noGrp="1"/>
          </p:cNvGraphicFramePr>
          <p:nvPr>
            <p:extLst>
              <p:ext uri="{D42A27DB-BD31-4B8C-83A1-F6EECF244321}">
                <p14:modId xmlns:p14="http://schemas.microsoft.com/office/powerpoint/2010/main" val="1615872604"/>
              </p:ext>
            </p:extLst>
          </p:nvPr>
        </p:nvGraphicFramePr>
        <p:xfrm>
          <a:off x="6761559" y="1070194"/>
          <a:ext cx="5447583" cy="5727932"/>
        </p:xfrm>
        <a:graphic>
          <a:graphicData uri="http://schemas.openxmlformats.org/drawingml/2006/table">
            <a:tbl>
              <a:tblPr/>
              <a:tblGrid>
                <a:gridCol w="5447583">
                  <a:extLst>
                    <a:ext uri="{9D8B030D-6E8A-4147-A177-3AD203B41FA5}">
                      <a16:colId xmlns:a16="http://schemas.microsoft.com/office/drawing/2014/main" val="2381533955"/>
                    </a:ext>
                  </a:extLst>
                </a:gridCol>
              </a:tblGrid>
              <a:tr h="543206">
                <a:tc>
                  <a:txBody>
                    <a:bodyPr/>
                    <a:lstStyle/>
                    <a:p>
                      <a:pPr algn="l" fontAlgn="b"/>
                      <a:r>
                        <a:rPr lang="tr-TR" sz="1800" b="1" i="0" u="none" strike="noStrike" dirty="0">
                          <a:solidFill>
                            <a:srgbClr val="C00000"/>
                          </a:solidFill>
                          <a:effectLst/>
                          <a:latin typeface="Calibri" panose="020F0502020204030204" pitchFamily="34" charset="0"/>
                        </a:rPr>
                        <a:t>Değerlendirme</a:t>
                      </a:r>
                    </a:p>
                    <a:p>
                      <a:pPr algn="l" fontAlgn="b"/>
                      <a:endParaRPr lang="tr-TR" sz="1800" b="1" i="0" u="none" strike="noStrike" dirty="0">
                        <a:solidFill>
                          <a:srgbClr val="006666"/>
                        </a:solidFill>
                        <a:effectLst/>
                        <a:latin typeface="Calibri" panose="020F0502020204030204" pitchFamily="34" charset="0"/>
                      </a:endParaRPr>
                    </a:p>
                  </a:txBody>
                  <a:tcPr marL="6130" marR="6130" marT="6130" marB="0" anchor="b">
                    <a:lnL>
                      <a:noFill/>
                    </a:lnL>
                    <a:lnR>
                      <a:noFill/>
                    </a:lnR>
                    <a:lnT>
                      <a:noFill/>
                    </a:lnT>
                    <a:lnB>
                      <a:noFill/>
                    </a:lnB>
                  </a:tcPr>
                </a:tc>
                <a:extLst>
                  <a:ext uri="{0D108BD9-81ED-4DB2-BD59-A6C34878D82A}">
                    <a16:rowId xmlns:a16="http://schemas.microsoft.com/office/drawing/2014/main" val="2690167777"/>
                  </a:ext>
                </a:extLst>
              </a:tr>
              <a:tr h="5173162">
                <a:tc>
                  <a:txBody>
                    <a:bodyPr/>
                    <a:lstStyle/>
                    <a:p>
                      <a:pPr marL="0" indent="0" algn="l" rtl="0" fontAlgn="t">
                        <a:buFont typeface="Wingdings" panose="05000000000000000000" pitchFamily="2" charset="2"/>
                        <a:buNone/>
                      </a:pPr>
                      <a:endParaRPr lang="tr-TR" sz="1300" b="0" i="0" u="none" strike="noStrike" noProof="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300" b="0" i="0" u="none" strike="noStrike" noProof="0" dirty="0">
                          <a:solidFill>
                            <a:srgbClr val="000000"/>
                          </a:solidFill>
                          <a:effectLst/>
                          <a:latin typeface="Calibri" panose="020F0502020204030204" pitchFamily="34" charset="0"/>
                        </a:rPr>
                        <a:t>Fesih yasağı uygulanan hallerde </a:t>
                      </a:r>
                      <a:r>
                        <a:rPr lang="tr-TR" sz="1300" b="0" i="0" u="none" strike="noStrike" noProof="0" dirty="0">
                          <a:solidFill>
                            <a:schemeClr val="tx1"/>
                          </a:solidFill>
                          <a:effectLst/>
                          <a:latin typeface="Calibri" panose="020F0502020204030204" pitchFamily="34" charset="0"/>
                        </a:rPr>
                        <a:t>işveren işçiyi ücretsiz izne ayırabilecektir. Fesih yasağı kapsamında olan işçiler için, işverene ücretsiz izne ayırma imkanı tanınması hakkında çalışanın bu konuda onayı gerekmediği anlaşılmaktadır.</a:t>
                      </a:r>
                      <a:r>
                        <a:rPr lang="tr-TR" sz="1300" b="0" i="0" u="none" strike="noStrike" baseline="0" noProof="0" dirty="0">
                          <a:solidFill>
                            <a:schemeClr val="tx1"/>
                          </a:solidFill>
                          <a:effectLst/>
                          <a:latin typeface="Calibri" panose="020F0502020204030204" pitchFamily="34" charset="0"/>
                        </a:rPr>
                        <a:t> </a:t>
                      </a:r>
                    </a:p>
                    <a:p>
                      <a:pPr marL="285750" indent="-285750" algn="l" rtl="0" fontAlgn="t">
                        <a:buFont typeface="Wingdings" panose="05000000000000000000" pitchFamily="2" charset="2"/>
                        <a:buChar char="Ø"/>
                      </a:pPr>
                      <a:endParaRPr lang="tr-TR" sz="1300" b="0" i="0" u="none" strike="noStrike" baseline="0" noProof="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300" b="0" i="0" u="none" strike="noStrike" baseline="0" noProof="0" dirty="0">
                          <a:solidFill>
                            <a:schemeClr val="tx1"/>
                          </a:solidFill>
                          <a:effectLst/>
                          <a:latin typeface="Calibri" panose="020F0502020204030204" pitchFamily="34" charset="0"/>
                        </a:rPr>
                        <a:t>İşçinin ücretsiz izne ayrılması</a:t>
                      </a:r>
                      <a:r>
                        <a:rPr lang="en-US" sz="1300" b="0" i="0" u="none" strike="noStrike" baseline="0" noProof="0" dirty="0" err="1">
                          <a:solidFill>
                            <a:schemeClr val="tx1"/>
                          </a:solidFill>
                          <a:effectLst/>
                          <a:latin typeface="Calibri" panose="020F0502020204030204" pitchFamily="34" charset="0"/>
                        </a:rPr>
                        <a:t>nın</a:t>
                      </a:r>
                      <a:r>
                        <a:rPr lang="tr-TR" sz="1300" b="0" i="0" u="none" strike="noStrike" baseline="0" noProof="0" dirty="0">
                          <a:solidFill>
                            <a:schemeClr val="tx1"/>
                          </a:solidFill>
                          <a:effectLst/>
                          <a:latin typeface="Calibri" panose="020F0502020204030204" pitchFamily="34" charset="0"/>
                        </a:rPr>
                        <a:t> işçiye geçerli sebebe dayanarak sözleşmeyi fes</a:t>
                      </a:r>
                      <a:r>
                        <a:rPr lang="en-US" sz="1300" b="0" i="0" u="none" strike="noStrike" baseline="0" noProof="0" dirty="0">
                          <a:solidFill>
                            <a:schemeClr val="tx1"/>
                          </a:solidFill>
                          <a:effectLst/>
                          <a:latin typeface="Calibri" panose="020F0502020204030204" pitchFamily="34" charset="0"/>
                        </a:rPr>
                        <a:t>h</a:t>
                      </a:r>
                      <a:r>
                        <a:rPr lang="tr-TR" sz="1300" b="0" i="0" u="none" strike="noStrike" baseline="0" noProof="0" dirty="0">
                          <a:solidFill>
                            <a:schemeClr val="tx1"/>
                          </a:solidFill>
                          <a:effectLst/>
                          <a:latin typeface="Calibri" panose="020F0502020204030204" pitchFamily="34" charset="0"/>
                        </a:rPr>
                        <a:t>etme hakkı vermeyeceği de madde hükmünde öngörülmüştür. </a:t>
                      </a:r>
                    </a:p>
                    <a:p>
                      <a:pPr marL="285750" indent="-285750" algn="l" rtl="0" fontAlgn="t">
                        <a:buFont typeface="Wingdings" panose="05000000000000000000" pitchFamily="2" charset="2"/>
                        <a:buChar char="Ø"/>
                      </a:pPr>
                      <a:endParaRPr lang="tr-TR" sz="1300" b="0" i="0" u="none" strike="noStrike" baseline="0" noProof="0" dirty="0">
                        <a:solidFill>
                          <a:schemeClr val="tx1"/>
                        </a:solidFill>
                        <a:effectLst/>
                        <a:latin typeface="Calibri" panose="020F0502020204030204" pitchFamily="34" charset="0"/>
                      </a:endParaRPr>
                    </a:p>
                    <a:p>
                      <a:pPr marL="285750" indent="-285750" algn="l" rtl="0" fontAlgn="t">
                        <a:buFont typeface="Wingdings" panose="05000000000000000000" pitchFamily="2" charset="2"/>
                        <a:buChar char="Ø"/>
                      </a:pPr>
                      <a:r>
                        <a:rPr lang="tr-TR" sz="1300" b="0" i="0" u="none" strike="noStrike" baseline="0" noProof="0" dirty="0">
                          <a:solidFill>
                            <a:schemeClr val="tx1"/>
                          </a:solidFill>
                          <a:effectLst/>
                          <a:latin typeface="Calibri" panose="020F0502020204030204" pitchFamily="34" charset="0"/>
                        </a:rPr>
                        <a:t>Öte yandan örneğin işverenin işinin devam ettiği fakat toplu taşıma kullandığı için işyerine gelmesini istemediği çalışanını ücretsiz izne ayırmayı amaçlaması gibi diğer koşullarda bu ücretsiz izin hali çalışma şartlarında esaslı değişiklik sayılacağı için çalışanın yazılı onayı yine de gerekecektir.</a:t>
                      </a:r>
                    </a:p>
                    <a:p>
                      <a:pPr marL="0" indent="0" algn="l" rtl="0" fontAlgn="t">
                        <a:buFont typeface="Wingdings" panose="05000000000000000000" pitchFamily="2" charset="2"/>
                        <a:buNone/>
                      </a:pPr>
                      <a:endParaRPr lang="tr-TR" sz="1300" b="0" i="0" u="none" strike="noStrike" baseline="0" noProof="0" dirty="0">
                        <a:solidFill>
                          <a:srgbClr val="FF0000"/>
                        </a:solidFill>
                        <a:effectLst/>
                        <a:latin typeface="Calibri" panose="020F0502020204030204" pitchFamily="34" charset="0"/>
                      </a:endParaRPr>
                    </a:p>
                    <a:p>
                      <a:pPr marL="285750" indent="-285750" algn="l" rtl="0" fontAlgn="t">
                        <a:buFont typeface="Wingdings" panose="05000000000000000000" pitchFamily="2" charset="2"/>
                        <a:buChar char="Ø"/>
                      </a:pPr>
                      <a:r>
                        <a:rPr lang="tr-TR" sz="1300" b="0" i="0" u="none" strike="noStrike" noProof="0" dirty="0">
                          <a:solidFill>
                            <a:srgbClr val="000000"/>
                          </a:solidFill>
                          <a:effectLst/>
                          <a:latin typeface="Calibri" panose="020F0502020204030204" pitchFamily="34" charset="0"/>
                        </a:rPr>
                        <a:t>Fesih yasağı süresini 6 aya kadar uzatmaya Cumhurbaşkanı yetkili olacaktır.</a:t>
                      </a:r>
                    </a:p>
                  </a:txBody>
                  <a:tcPr marL="6130" marR="150130" marT="6130" marB="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557649"/>
                  </a:ext>
                </a:extLst>
              </a:tr>
            </a:tbl>
          </a:graphicData>
        </a:graphic>
      </p:graphicFrame>
      <p:sp>
        <p:nvSpPr>
          <p:cNvPr id="2" name="Slayt Numarası Yer Tutucusu 1">
            <a:extLst>
              <a:ext uri="{FF2B5EF4-FFF2-40B4-BE49-F238E27FC236}">
                <a16:creationId xmlns:a16="http://schemas.microsoft.com/office/drawing/2014/main" id="{97351B6A-86B8-4A26-84D7-08250D21AE35}"/>
              </a:ext>
            </a:extLst>
          </p:cNvPr>
          <p:cNvSpPr>
            <a:spLocks noGrp="1"/>
          </p:cNvSpPr>
          <p:nvPr>
            <p:ph type="sldNum" sz="quarter" idx="12"/>
          </p:nvPr>
        </p:nvSpPr>
        <p:spPr>
          <a:xfrm>
            <a:off x="9485350" y="6492875"/>
            <a:ext cx="2743200" cy="365125"/>
          </a:xfrm>
        </p:spPr>
        <p:txBody>
          <a:bodyPr/>
          <a:lstStyle/>
          <a:p>
            <a:fld id="{3A0B042D-5F23-4DD6-9D12-702228268319}" type="slidenum">
              <a:rPr lang="tr-TR" smtClean="0"/>
              <a:t>9</a:t>
            </a:fld>
            <a:endParaRPr lang="tr-TR" dirty="0"/>
          </a:p>
        </p:txBody>
      </p:sp>
    </p:spTree>
    <p:extLst>
      <p:ext uri="{BB962C8B-B14F-4D97-AF65-F5344CB8AC3E}">
        <p14:creationId xmlns:p14="http://schemas.microsoft.com/office/powerpoint/2010/main" val="178589519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lim">
  <a:themeElements>
    <a:clrScheme name="Dilim">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3102</Words>
  <Application>Microsoft Office PowerPoint</Application>
  <PresentationFormat>Widescreen</PresentationFormat>
  <Paragraphs>209</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Century Gothic</vt:lpstr>
      <vt:lpstr>Times New Roman</vt:lpstr>
      <vt:lpstr>Verdana</vt:lpstr>
      <vt:lpstr>Wingdings</vt:lpstr>
      <vt:lpstr>Wingdings 3</vt:lpstr>
      <vt:lpstr>Office Teması</vt:lpstr>
      <vt:lpstr>Dilim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YASED ÖZGE KARAGÖZ</dc:creator>
  <cp:lastModifiedBy>Nalbantoglu, Lerzan</cp:lastModifiedBy>
  <cp:revision>18</cp:revision>
  <dcterms:created xsi:type="dcterms:W3CDTF">2020-04-16T09:27:06Z</dcterms:created>
  <dcterms:modified xsi:type="dcterms:W3CDTF">2020-04-17T04:21:57Z</dcterms:modified>
</cp:coreProperties>
</file>