
<file path=[Content_Types].xml><?xml version="1.0" encoding="utf-8"?>
<Types xmlns="http://schemas.openxmlformats.org/package/2006/content-types">
  <Default Extension="bin" ContentType="application/vnd.openxmlformats-officedocument.presentationml.printerSettings"/>
  <Default Extension="png" ContentType="image/png"/>
  <Default Extension="jpeg" ContentType="image/jpeg"/>
  <Default Extension="rels" ContentType="application/vnd.openxmlformats-package.relationships+xml"/>
  <Default Extension="emf" ContentType="image/x-emf"/>
  <Default Extension="xml" ContentType="application/xml"/>
  <Default Extension="vml" ContentType="application/vnd.openxmlformats-officedocument.vmlDrawing"/>
  <Default Extension="xlsx" ContentType="application/vnd.openxmlformats-officedocument.spreadsheetml.sheet"/>
  <Override PartName="/ppt/drawings/drawing1.xml" ContentType="application/vnd.openxmlformats-officedocument.drawingml.chartshapes+xml"/>
  <Override PartName="/ppt/drawings/drawing2.xml" ContentType="application/vnd.openxmlformats-officedocument.drawingml.chartshapes+xml"/>
  <Override PartName="/ppt/presentation.xml" ContentType="application/vnd.openxmlformats-officedocument.presentationml.presentation.main+xml"/>
  <Override PartName="/ppt/slides/slide1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2.xml" ContentType="application/vnd.openxmlformats-officedocument.presentationml.slideMaster+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embeddings/oleObject19.bin" ContentType="application/vnd.openxmlformats-officedocument.oleObject"/>
  <Override PartName="/ppt/theme/themeOverride2.xml" ContentType="application/vnd.openxmlformats-officedocument.themeOverride+xml"/>
  <Override PartName="/ppt/embeddings/oleObject18.bin" ContentType="application/vnd.openxmlformats-officedocument.oleObject"/>
  <Override PartName="/ppt/embeddings/oleObject17.bin" ContentType="application/vnd.openxmlformats-officedocument.oleObject"/>
  <Override PartName="/ppt/charts/chart1.xml" ContentType="application/vnd.openxmlformats-officedocument.drawingml.chart+xml"/>
  <Override PartName="/ppt/theme/themeOverride1.xml" ContentType="application/vnd.openxmlformats-officedocument.themeOverride+xml"/>
  <Override PartName="/ppt/embeddings/oleObject20.bin" ContentType="application/vnd.openxmlformats-officedocument.oleObject"/>
  <Override PartName="/ppt/charts/chart2.xml" ContentType="application/vnd.openxmlformats-officedocument.drawingml.chart+xml"/>
  <Override PartName="/ppt/charts/chart3.xml" ContentType="application/vnd.openxmlformats-officedocument.drawingml.chart+xml"/>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theme/themeOverride3.xml" ContentType="application/vnd.openxmlformats-officedocument.themeOverride+xml"/>
  <Override PartName="/ppt/charts/chart5.xml" ContentType="application/vnd.openxmlformats-officedocument.drawingml.chart+xml"/>
  <Override PartName="/ppt/embeddings/oleObject21.bin" ContentType="application/vnd.openxmlformats-officedocument.oleObject"/>
  <Override PartName="/ppt/embeddings/oleObject22.bin" ContentType="application/vnd.openxmlformats-officedocument.oleObject"/>
  <Override PartName="/ppt/charts/chart4.xml" ContentType="application/vnd.openxmlformats-officedocument.drawingml.chart+xml"/>
  <Override PartName="/ppt/embeddings/oleObject23.bin" ContentType="application/vnd.openxmlformats-officedocument.oleObject"/>
  <Override PartName="/ppt/embeddings/oleObject4.bin" ContentType="application/vnd.openxmlformats-officedocument.oleObject"/>
  <Override PartName="/ppt/embeddings/oleObject3.bin" ContentType="application/vnd.openxmlformats-officedocument.oleObject"/>
  <Override PartName="/ppt/embeddings/oleObject6.bin" ContentType="application/vnd.openxmlformats-officedocument.oleObject"/>
  <Override PartName="/ppt/embeddings/oleObject5.bin" ContentType="application/vnd.openxmlformats-officedocument.oleObject"/>
  <Override PartName="/ppt/theme/theme1.xml" ContentType="application/vnd.openxmlformats-officedocument.theme+xml"/>
  <Override PartName="/ppt/embeddings/oleObject1.bin" ContentType="application/vnd.openxmlformats-officedocument.oleObject"/>
  <Override PartName="/ppt/theme/theme2.xml" ContentType="application/vnd.openxmlformats-officedocument.theme+xml"/>
  <Override PartName="/ppt/embeddings/oleObject2.bin" ContentType="application/vnd.openxmlformats-officedocument.oleObject"/>
  <Override PartName="/ppt/embeddings/oleObject7.bin" ContentType="application/vnd.openxmlformats-officedocument.oleObject"/>
  <Override PartName="/ppt/embeddings/oleObject13.bin" ContentType="application/vnd.openxmlformats-officedocument.oleObject"/>
  <Override PartName="/ppt/embeddings/oleObject12.bin" ContentType="application/vnd.openxmlformats-officedocument.oleObject"/>
  <Override PartName="/ppt/notesMasters/notesMaster1.xml" ContentType="application/vnd.openxmlformats-officedocument.presentationml.notesMaster+xml"/>
  <Override PartName="/ppt/embeddings/oleObject15.bin" ContentType="application/vnd.openxmlformats-officedocument.oleObject"/>
  <Override PartName="/ppt/embeddings/oleObject14.bin" ContentType="application/vnd.openxmlformats-officedocument.oleObject"/>
  <Override PartName="/ppt/embeddings/oleObject16.bin" ContentType="application/vnd.openxmlformats-officedocument.oleObject"/>
  <Override PartName="/ppt/embeddings/oleObject8.bin" ContentType="application/vnd.openxmlformats-officedocument.oleObject"/>
  <Override PartName="/ppt/theme/theme3.xml" ContentType="application/vnd.openxmlformats-officedocument.theme+xml"/>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4.xml" ContentType="application/vnd.openxmlformats-officedocument.presentationml.tags+xml"/>
  <Override PartName="/ppt/tags/tag29.xml" ContentType="application/vnd.openxmlformats-officedocument.presentationml.tags+xml"/>
  <Override PartName="/ppt/tags/tag28.xml" ContentType="application/vnd.openxmlformats-officedocument.presentationml.tags+xml"/>
  <Override PartName="/ppt/tags/tag27.xml" ContentType="application/vnd.openxmlformats-officedocument.presentationml.tags+xml"/>
  <Override PartName="/ppt/tags/tag25.xml" ContentType="application/vnd.openxmlformats-officedocument.presentationml.tags+xml"/>
  <Override PartName="/ppt/tags/tag30.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ppt/tags/tag26.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8.xml" ContentType="application/vnd.openxmlformats-officedocument.presentationml.tags+xml"/>
  <Override PartName="/ppt/tags/tag37.xml" ContentType="application/vnd.openxmlformats-officedocument.presentationml.tags+xml"/>
  <Override PartName="/ppt/tags/tag36.xml" ContentType="application/vnd.openxmlformats-officedocument.presentationml.tags+xml"/>
  <Override PartName="/ppt/tags/tag35.xml" ContentType="application/vnd.openxmlformats-officedocument.presentationml.tags+xml"/>
  <Override PartName="/ppt/tags/tag34.xml" ContentType="application/vnd.openxmlformats-officedocument.presentationml.tags+xml"/>
  <Override PartName="/ppt/tags/tag33.xml" ContentType="application/vnd.openxmlformats-officedocument.presentationml.tags+xml"/>
  <Override PartName="/ppt/tags/tag22.xml" ContentType="application/vnd.openxmlformats-officedocument.presentationml.tags+xml"/>
  <Override PartName="/ppt/tags/tag21.xml" ContentType="application/vnd.openxmlformats-officedocument.presentationml.tags+xml"/>
  <Override PartName="/ppt/tags/tag20.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64.xml" ContentType="application/vnd.openxmlformats-officedocument.presentationml.tags+xml"/>
  <Override PartName="/ppt/tags/tag1.xml" ContentType="application/vnd.openxmlformats-officedocument.presentationml.tags+xml"/>
  <Override PartName="/ppt/tags/tag63.xml" ContentType="application/vnd.openxmlformats-officedocument.presentationml.tags+xml"/>
  <Override PartName="/ppt/tags/tag62.xml" ContentType="application/vnd.openxmlformats-officedocument.presentationml.tags+xml"/>
  <Override PartName="/ppt/tags/tag61.xml" ContentType="application/vnd.openxmlformats-officedocument.presentationml.tags+xml"/>
  <Override PartName="/ppt/tags/tag60.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2.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ppt/tags/tag69.xml" ContentType="application/vnd.openxmlformats-officedocument.presentationml.tags+xml"/>
  <Override PartName="/ppt/tags/tag68.xml" ContentType="application/vnd.openxmlformats-officedocument.presentationml.tags+xml"/>
  <Override PartName="/ppt/tags/tag67.xml" ContentType="application/vnd.openxmlformats-officedocument.presentationml.tags+xml"/>
  <Override PartName="/ppt/tags/tag59.xml" ContentType="application/vnd.openxmlformats-officedocument.presentationml.tags+xml"/>
  <Override PartName="/ppt/tags/tag58.xml" ContentType="application/vnd.openxmlformats-officedocument.presentationml.tags+xml"/>
  <Override PartName="/ppt/tags/tag57.xml" ContentType="application/vnd.openxmlformats-officedocument.presentationml.tags+xml"/>
  <Override PartName="/ppt/tags/tag47.xml" ContentType="application/vnd.openxmlformats-officedocument.presentationml.tags+xml"/>
  <Override PartName="/ppt/tags/tag46.xml" ContentType="application/vnd.openxmlformats-officedocument.presentationml.tags+xml"/>
  <Override PartName="/ppt/tags/tag45.xml" ContentType="application/vnd.openxmlformats-officedocument.presentationml.tags+xml"/>
  <Override PartName="/ppt/tags/tag44.xml" ContentType="application/vnd.openxmlformats-officedocument.presentationml.tags+xml"/>
  <Override PartName="/ppt/tags/tag43.xml" ContentType="application/vnd.openxmlformats-officedocument.presentationml.tags+xml"/>
  <Override PartName="/ppt/tags/tag42.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6.xml" ContentType="application/vnd.openxmlformats-officedocument.presentationml.tags+xml"/>
  <Override PartName="/ppt/tags/tag55.xml" ContentType="application/vnd.openxmlformats-officedocument.presentationml.tags+xml"/>
  <Override PartName="/ppt/tags/tag3.xml" ContentType="application/vnd.openxmlformats-officedocument.presentationml.tags+xml"/>
  <Override PartName="/ppt/tags/tag54.xml" ContentType="application/vnd.openxmlformats-officedocument.presentationml.tags+xml"/>
  <Override PartName="/ppt/tags/tag52.xml" ContentType="application/vnd.openxmlformats-officedocument.presentationml.tags+xml"/>
  <Override PartName="/ppt/tags/tag51.xml" ContentType="application/vnd.openxmlformats-officedocument.presentationml.tags+xml"/>
  <Override PartName="/ppt/tags/tag53.xml" ContentType="application/vnd.openxmlformats-officedocument.presentationml.tags+xml"/>
  <Override PartName="/ppt/charts/colors1.xml" ContentType="application/vnd.ms-office.chartcolorstyle+xml"/>
  <Override PartName="/ppt/charts/style1.xml" ContentType="application/vnd.ms-office.chartstyle+xml"/>
  <Override PartName="/ppt/charts/style2.xml" ContentType="application/vnd.ms-office.chartstyle+xml"/>
  <Override PartName="/ppt/charts/colors2.xml" ContentType="application/vnd.ms-office.chartcolorstyle+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314" r:id="rId3"/>
    <p:sldId id="332" r:id="rId4"/>
    <p:sldId id="259" r:id="rId5"/>
    <p:sldId id="299" r:id="rId6"/>
    <p:sldId id="334" r:id="rId7"/>
    <p:sldId id="335" r:id="rId8"/>
    <p:sldId id="336" r:id="rId9"/>
    <p:sldId id="327" r:id="rId10"/>
    <p:sldId id="338" r:id="rId11"/>
    <p:sldId id="339" r:id="rId12"/>
    <p:sldId id="342" r:id="rId13"/>
    <p:sldId id="343" r:id="rId14"/>
    <p:sldId id="350" r:id="rId15"/>
    <p:sldId id="348" r:id="rId16"/>
    <p:sldId id="349" r:id="rId17"/>
    <p:sldId id="351" r:id="rId18"/>
    <p:sldId id="345" r:id="rId19"/>
    <p:sldId id="346" r:id="rId20"/>
    <p:sldId id="289" r:id="rId21"/>
  </p:sldIdLst>
  <p:sldSz cx="9144000" cy="6858000" type="screen4x3"/>
  <p:notesSz cx="6858000" cy="9144000"/>
  <p:custDataLst>
    <p:tags r:id="rId24"/>
  </p:custData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2314B8C1-1B81-46F7-B85F-A01030437682}">
          <p14:sldIdLst>
            <p14:sldId id="314"/>
            <p14:sldId id="332"/>
            <p14:sldId id="259"/>
            <p14:sldId id="299"/>
            <p14:sldId id="334"/>
            <p14:sldId id="335"/>
            <p14:sldId id="336"/>
            <p14:sldId id="327"/>
            <p14:sldId id="338"/>
            <p14:sldId id="339"/>
            <p14:sldId id="342"/>
            <p14:sldId id="343"/>
            <p14:sldId id="350"/>
            <p14:sldId id="348"/>
            <p14:sldId id="349"/>
            <p14:sldId id="351"/>
            <p14:sldId id="345"/>
            <p14:sldId id="346"/>
            <p14:sldId id="289"/>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4795A7"/>
    <a:srgbClr val="00B050"/>
    <a:srgbClr val="FFC000"/>
    <a:srgbClr val="E30031"/>
    <a:srgbClr val="F48400"/>
    <a:srgbClr val="FFD900"/>
    <a:srgbClr val="BCBE0E"/>
    <a:srgbClr val="69A34A"/>
    <a:srgbClr val="BBBD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8" autoAdjust="0"/>
    <p:restoredTop sz="94660"/>
  </p:normalViewPr>
  <p:slideViewPr>
    <p:cSldViewPr snapToGrid="0">
      <p:cViewPr varScale="1">
        <p:scale>
          <a:sx n="77" d="100"/>
          <a:sy n="77" d="100"/>
        </p:scale>
        <p:origin x="-1792"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viewProps" Target="viewProps.xml"/><Relationship Id="rId13" Type="http://schemas.openxmlformats.org/officeDocument/2006/relationships/slide" Target="slides/slide11.xml"/><Relationship Id="rId18" Type="http://schemas.openxmlformats.org/officeDocument/2006/relationships/slide" Target="slides/slide16.xml"/><Relationship Id="rId8" Type="http://schemas.openxmlformats.org/officeDocument/2006/relationships/slide" Target="slides/slide6.xml"/><Relationship Id="rId21" Type="http://schemas.openxmlformats.org/officeDocument/2006/relationships/slide" Target="slides/slide19.xml"/><Relationship Id="rId3" Type="http://schemas.openxmlformats.org/officeDocument/2006/relationships/slide" Target="slides/slide1.xml"/><Relationship Id="rId25" Type="http://schemas.openxmlformats.org/officeDocument/2006/relationships/presProps" Target="presProps.xml"/><Relationship Id="rId12" Type="http://schemas.openxmlformats.org/officeDocument/2006/relationships/slide" Target="slides/slide10.xml"/><Relationship Id="rId17" Type="http://schemas.openxmlformats.org/officeDocument/2006/relationships/slide" Target="slides/slide15.xml"/><Relationship Id="rId7" Type="http://schemas.openxmlformats.org/officeDocument/2006/relationships/slide" Target="slides/slide5.xml"/><Relationship Id="rId20" Type="http://schemas.openxmlformats.org/officeDocument/2006/relationships/slide" Target="slides/slide18.xml"/><Relationship Id="rId16" Type="http://schemas.openxmlformats.org/officeDocument/2006/relationships/slide" Target="slides/slide14.xml"/><Relationship Id="rId2" Type="http://schemas.openxmlformats.org/officeDocument/2006/relationships/slideMaster" Target="slideMasters/slideMaster2.xml"/><Relationship Id="rId29" Type="http://schemas.openxmlformats.org/officeDocument/2006/relationships/customXml" Target="../customXml/item1.xml"/><Relationship Id="rId24" Type="http://schemas.openxmlformats.org/officeDocument/2006/relationships/tags" Target="tags/tag1.xml"/><Relationship Id="rId11"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printerSettings" Target="printerSettings/printerSettings1.bin"/><Relationship Id="rId28" Type="http://schemas.openxmlformats.org/officeDocument/2006/relationships/tableStyles" Target="tableStyles.xml"/><Relationship Id="rId15" Type="http://schemas.openxmlformats.org/officeDocument/2006/relationships/slide" Target="slides/slide13.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ustomXml" Target="../customXml/item3.xml"/><Relationship Id="rId9" Type="http://schemas.openxmlformats.org/officeDocument/2006/relationships/slide" Target="slides/slide7.xml"/><Relationship Id="rId22" Type="http://schemas.openxmlformats.org/officeDocument/2006/relationships/notesMaster" Target="notesMasters/notesMaster1.xml"/><Relationship Id="rId27" Type="http://schemas.openxmlformats.org/officeDocument/2006/relationships/theme" Target="theme/theme1.xml"/><Relationship Id="rId14" Type="http://schemas.openxmlformats.org/officeDocument/2006/relationships/slide" Target="slides/slide12.xml"/><Relationship Id="rId4" Type="http://schemas.openxmlformats.org/officeDocument/2006/relationships/slide" Target="slides/slide2.xml"/><Relationship Id="rId30"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4" Type="http://schemas.microsoft.com/office/2011/relationships/chartColorStyle" Target="colors1.xml"/><Relationship Id="rId1" Type="http://schemas.openxmlformats.org/officeDocument/2006/relationships/themeOverride" Target="../theme/themeOverride1.xml"/><Relationship Id="rId2" Type="http://schemas.openxmlformats.org/officeDocument/2006/relationships/oleObject" Target="../embeddings/oleObject19.bin"/></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4" Type="http://schemas.microsoft.com/office/2011/relationships/chartColorStyle" Target="colors2.xml"/><Relationship Id="rId1" Type="http://schemas.openxmlformats.org/officeDocument/2006/relationships/themeOverride" Target="../theme/themeOverride2.xml"/><Relationship Id="rId2" Type="http://schemas.openxmlformats.org/officeDocument/2006/relationships/package" Target="../embeddings/Microsoft_Excel_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C:\Users\AsusZ143\Desktop\tepe_grafik.xlsx" TargetMode="External"/><Relationship Id="rId2"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package" Target="../embeddings/Microsoft_Excel_Sheet3.xlsx"/><Relationship Id="rId3"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[pivot.xls]Sheet0!$B$1</c:f>
              <c:strCache>
                <c:ptCount val="1"/>
                <c:pt idx="0">
                  <c:v>Kayıtlı</c:v>
                </c:pt>
              </c:strCache>
            </c:strRef>
          </c:tx>
          <c:spPr>
            <a:solidFill>
              <a:srgbClr val="002060"/>
            </a:solidFill>
            <a:ln>
              <a:solidFill>
                <a:srgbClr val="FFFFFF"/>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[pivot.xls]Sheet0!$A$2:$A$27</c:f>
              <c:strCache>
                <c:ptCount val="26"/>
                <c:pt idx="0">
                  <c:v>Ankara-TR51</c:v>
                </c:pt>
                <c:pt idx="1">
                  <c:v>İstanbul-TR10</c:v>
                </c:pt>
                <c:pt idx="2">
                  <c:v>Bursa, Eskişehir, Bilecik-TR41</c:v>
                </c:pt>
                <c:pt idx="3">
                  <c:v>İzmir-TR31</c:v>
                </c:pt>
                <c:pt idx="4">
                  <c:v>Kocaeli, Sakarya, Düzce, Bolu, Yalova-TR42</c:v>
                </c:pt>
                <c:pt idx="5">
                  <c:v>Kayseri, Sivas, Yozgat-TR72</c:v>
                </c:pt>
                <c:pt idx="6">
                  <c:v>Antalya, Isparta, Burdur-TR61</c:v>
                </c:pt>
                <c:pt idx="7">
                  <c:v>Tekirdağ, Edirne, Kırklareli-TR21</c:v>
                </c:pt>
                <c:pt idx="8">
                  <c:v>Aydın, Denizli, Muğla-TR32</c:v>
                </c:pt>
                <c:pt idx="9">
                  <c:v>Kırıkkale, Aksaray, Niğde, Nevşehir, Kırşehir-TR71</c:v>
                </c:pt>
                <c:pt idx="10">
                  <c:v>Balıkesir, Çanakkale-TR22</c:v>
                </c:pt>
                <c:pt idx="11">
                  <c:v>Gaziantep, Adıyaman, Kilis-TRC1</c:v>
                </c:pt>
                <c:pt idx="12">
                  <c:v>Manisa, Afyonkarahisar, Kütahya, Uşak-TR33</c:v>
                </c:pt>
                <c:pt idx="13">
                  <c:v>Adana, Mersin-TR62</c:v>
                </c:pt>
                <c:pt idx="14">
                  <c:v>Mardin, Batman, Şırnak, Siirt-TRC3</c:v>
                </c:pt>
                <c:pt idx="15">
                  <c:v>Hatay, Kahramanmaraş, Osmaniye-TR63</c:v>
                </c:pt>
                <c:pt idx="16">
                  <c:v>Konya, Karaman-TR52</c:v>
                </c:pt>
                <c:pt idx="17">
                  <c:v>Zonguldak, Karabük, Bartın-TR81</c:v>
                </c:pt>
                <c:pt idx="18">
                  <c:v>Samsun, Tokat, Çorum, Amasya-TR83</c:v>
                </c:pt>
                <c:pt idx="19">
                  <c:v>Erzurum, Erzincan, Bayburt-TRA1</c:v>
                </c:pt>
                <c:pt idx="20">
                  <c:v>Malatya, Elazığ, Bingöl, Tunceli-TRB1</c:v>
                </c:pt>
                <c:pt idx="21">
                  <c:v>Trabzon, Ordu, Giresun, Rize, Artvin, Gümüşhane-TR90</c:v>
                </c:pt>
                <c:pt idx="22">
                  <c:v>Kastamonu, Çankırı, Sinop-TR82</c:v>
                </c:pt>
                <c:pt idx="23">
                  <c:v>Şanlıurfa, Diyarbakır-TRC2</c:v>
                </c:pt>
                <c:pt idx="24">
                  <c:v>Van, Muş, Bitlis, Hakkari-TRB2</c:v>
                </c:pt>
                <c:pt idx="25">
                  <c:v>Ağrı, Kars, Iğdır, Ardahan-TRA2</c:v>
                </c:pt>
              </c:strCache>
            </c:strRef>
          </c:cat>
          <c:val>
            <c:numRef>
              <c:f>[pivot.xls]Sheet0!$B$2:$B$27</c:f>
              <c:numCache>
                <c:formatCode>General</c:formatCode>
                <c:ptCount val="26"/>
                <c:pt idx="0">
                  <c:v>82.0</c:v>
                </c:pt>
                <c:pt idx="1">
                  <c:v>79.0</c:v>
                </c:pt>
                <c:pt idx="2">
                  <c:v>77.0</c:v>
                </c:pt>
                <c:pt idx="3">
                  <c:v>76.0</c:v>
                </c:pt>
                <c:pt idx="4">
                  <c:v>71.0</c:v>
                </c:pt>
                <c:pt idx="5">
                  <c:v>69.0</c:v>
                </c:pt>
                <c:pt idx="6">
                  <c:v>68.0</c:v>
                </c:pt>
                <c:pt idx="7">
                  <c:v>67.0</c:v>
                </c:pt>
                <c:pt idx="8">
                  <c:v>66.0</c:v>
                </c:pt>
                <c:pt idx="9">
                  <c:v>62.0</c:v>
                </c:pt>
                <c:pt idx="10">
                  <c:v>61.0</c:v>
                </c:pt>
                <c:pt idx="11">
                  <c:v>61.0</c:v>
                </c:pt>
                <c:pt idx="12">
                  <c:v>61.0</c:v>
                </c:pt>
                <c:pt idx="13">
                  <c:v>60.0</c:v>
                </c:pt>
                <c:pt idx="14">
                  <c:v>60.0</c:v>
                </c:pt>
                <c:pt idx="15">
                  <c:v>58.0</c:v>
                </c:pt>
                <c:pt idx="16">
                  <c:v>58.0</c:v>
                </c:pt>
                <c:pt idx="17">
                  <c:v>56.0</c:v>
                </c:pt>
                <c:pt idx="18">
                  <c:v>55.0</c:v>
                </c:pt>
                <c:pt idx="19">
                  <c:v>52.0</c:v>
                </c:pt>
                <c:pt idx="20">
                  <c:v>51.0</c:v>
                </c:pt>
                <c:pt idx="21">
                  <c:v>49.0</c:v>
                </c:pt>
                <c:pt idx="22">
                  <c:v>45.0</c:v>
                </c:pt>
                <c:pt idx="23">
                  <c:v>38.0</c:v>
                </c:pt>
                <c:pt idx="24">
                  <c:v>37.0</c:v>
                </c:pt>
                <c:pt idx="25">
                  <c:v>32.0</c:v>
                </c:pt>
              </c:numCache>
            </c:numRef>
          </c:val>
          <c:extLst xmlns:c16r2="http://schemas.microsoft.com/office/drawing/2015/06/chart">
            <c:ext xmlns:c16="http://schemas.microsoft.com/office/drawing/2014/chart" uri="{C3380CC4-5D6E-409C-BE32-E72D297353CC}">
              <c16:uniqueId val="{00000000-6295-4A7D-8B6C-B2742597F75C}"/>
            </c:ext>
          </c:extLst>
        </c:ser>
        <c:ser>
          <c:idx val="1"/>
          <c:order val="1"/>
          <c:tx>
            <c:strRef>
              <c:f>[pivot.xls]Sheet0!$C$1</c:f>
              <c:strCache>
                <c:ptCount val="1"/>
                <c:pt idx="0">
                  <c:v>Kayıtdışı</c:v>
                </c:pt>
              </c:strCache>
            </c:strRef>
          </c:tx>
          <c:spPr>
            <a:solidFill>
              <a:srgbClr val="C00000"/>
            </a:solidFill>
            <a:ln>
              <a:solidFill>
                <a:srgbClr val="FFFFFF"/>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[pivot.xls]Sheet0!$A$2:$A$27</c:f>
              <c:strCache>
                <c:ptCount val="26"/>
                <c:pt idx="0">
                  <c:v>Ankara-TR51</c:v>
                </c:pt>
                <c:pt idx="1">
                  <c:v>İstanbul-TR10</c:v>
                </c:pt>
                <c:pt idx="2">
                  <c:v>Bursa, Eskişehir, Bilecik-TR41</c:v>
                </c:pt>
                <c:pt idx="3">
                  <c:v>İzmir-TR31</c:v>
                </c:pt>
                <c:pt idx="4">
                  <c:v>Kocaeli, Sakarya, Düzce, Bolu, Yalova-TR42</c:v>
                </c:pt>
                <c:pt idx="5">
                  <c:v>Kayseri, Sivas, Yozgat-TR72</c:v>
                </c:pt>
                <c:pt idx="6">
                  <c:v>Antalya, Isparta, Burdur-TR61</c:v>
                </c:pt>
                <c:pt idx="7">
                  <c:v>Tekirdağ, Edirne, Kırklareli-TR21</c:v>
                </c:pt>
                <c:pt idx="8">
                  <c:v>Aydın, Denizli, Muğla-TR32</c:v>
                </c:pt>
                <c:pt idx="9">
                  <c:v>Kırıkkale, Aksaray, Niğde, Nevşehir, Kırşehir-TR71</c:v>
                </c:pt>
                <c:pt idx="10">
                  <c:v>Balıkesir, Çanakkale-TR22</c:v>
                </c:pt>
                <c:pt idx="11">
                  <c:v>Gaziantep, Adıyaman, Kilis-TRC1</c:v>
                </c:pt>
                <c:pt idx="12">
                  <c:v>Manisa, Afyonkarahisar, Kütahya, Uşak-TR33</c:v>
                </c:pt>
                <c:pt idx="13">
                  <c:v>Adana, Mersin-TR62</c:v>
                </c:pt>
                <c:pt idx="14">
                  <c:v>Mardin, Batman, Şırnak, Siirt-TRC3</c:v>
                </c:pt>
                <c:pt idx="15">
                  <c:v>Hatay, Kahramanmaraş, Osmaniye-TR63</c:v>
                </c:pt>
                <c:pt idx="16">
                  <c:v>Konya, Karaman-TR52</c:v>
                </c:pt>
                <c:pt idx="17">
                  <c:v>Zonguldak, Karabük, Bartın-TR81</c:v>
                </c:pt>
                <c:pt idx="18">
                  <c:v>Samsun, Tokat, Çorum, Amasya-TR83</c:v>
                </c:pt>
                <c:pt idx="19">
                  <c:v>Erzurum, Erzincan, Bayburt-TRA1</c:v>
                </c:pt>
                <c:pt idx="20">
                  <c:v>Malatya, Elazığ, Bingöl, Tunceli-TRB1</c:v>
                </c:pt>
                <c:pt idx="21">
                  <c:v>Trabzon, Ordu, Giresun, Rize, Artvin, Gümüşhane-TR90</c:v>
                </c:pt>
                <c:pt idx="22">
                  <c:v>Kastamonu, Çankırı, Sinop-TR82</c:v>
                </c:pt>
                <c:pt idx="23">
                  <c:v>Şanlıurfa, Diyarbakır-TRC2</c:v>
                </c:pt>
                <c:pt idx="24">
                  <c:v>Van, Muş, Bitlis, Hakkari-TRB2</c:v>
                </c:pt>
                <c:pt idx="25">
                  <c:v>Ağrı, Kars, Iğdır, Ardahan-TRA2</c:v>
                </c:pt>
              </c:strCache>
            </c:strRef>
          </c:cat>
          <c:val>
            <c:numRef>
              <c:f>[pivot.xls]Sheet0!$C$2:$C$27</c:f>
              <c:numCache>
                <c:formatCode>General</c:formatCode>
                <c:ptCount val="26"/>
                <c:pt idx="0">
                  <c:v>18.0</c:v>
                </c:pt>
                <c:pt idx="1">
                  <c:v>21.0</c:v>
                </c:pt>
                <c:pt idx="2">
                  <c:v>23.0</c:v>
                </c:pt>
                <c:pt idx="3">
                  <c:v>24.0</c:v>
                </c:pt>
                <c:pt idx="4">
                  <c:v>29.0</c:v>
                </c:pt>
                <c:pt idx="5">
                  <c:v>31.0</c:v>
                </c:pt>
                <c:pt idx="6">
                  <c:v>32.0</c:v>
                </c:pt>
                <c:pt idx="7">
                  <c:v>33.0</c:v>
                </c:pt>
                <c:pt idx="8">
                  <c:v>34.0</c:v>
                </c:pt>
                <c:pt idx="9">
                  <c:v>38.0</c:v>
                </c:pt>
                <c:pt idx="10">
                  <c:v>39.0</c:v>
                </c:pt>
                <c:pt idx="11">
                  <c:v>39.0</c:v>
                </c:pt>
                <c:pt idx="12">
                  <c:v>39.0</c:v>
                </c:pt>
                <c:pt idx="13">
                  <c:v>40.0</c:v>
                </c:pt>
                <c:pt idx="14">
                  <c:v>40.0</c:v>
                </c:pt>
                <c:pt idx="15">
                  <c:v>42.0</c:v>
                </c:pt>
                <c:pt idx="16">
                  <c:v>42.0</c:v>
                </c:pt>
                <c:pt idx="17">
                  <c:v>44.0</c:v>
                </c:pt>
                <c:pt idx="18">
                  <c:v>45.0</c:v>
                </c:pt>
                <c:pt idx="19">
                  <c:v>48.0</c:v>
                </c:pt>
                <c:pt idx="20">
                  <c:v>49.0</c:v>
                </c:pt>
                <c:pt idx="21">
                  <c:v>51.0</c:v>
                </c:pt>
                <c:pt idx="22">
                  <c:v>55.0</c:v>
                </c:pt>
                <c:pt idx="23">
                  <c:v>62.0</c:v>
                </c:pt>
                <c:pt idx="24">
                  <c:v>63.0</c:v>
                </c:pt>
                <c:pt idx="25">
                  <c:v>68.0</c:v>
                </c:pt>
              </c:numCache>
            </c:numRef>
          </c:val>
          <c:extLst xmlns:c16r2="http://schemas.microsoft.com/office/drawing/2015/06/chart">
            <c:ext xmlns:c16="http://schemas.microsoft.com/office/drawing/2014/chart" uri="{C3380CC4-5D6E-409C-BE32-E72D297353CC}">
              <c16:uniqueId val="{00000001-6295-4A7D-8B6C-B2742597F75C}"/>
            </c:ext>
          </c:extLst>
        </c:ser>
        <c:dLbls>
          <c:showLegendKey val="0"/>
          <c:showVal val="0"/>
          <c:showCatName val="0"/>
          <c:showSerName val="0"/>
          <c:showPercent val="0"/>
          <c:showBubbleSize val="0"/>
        </c:dLbls>
        <c:gapWidth val="0"/>
        <c:overlap val="100"/>
        <c:axId val="-2114264040"/>
        <c:axId val="-2114933400"/>
      </c:barChart>
      <c:catAx>
        <c:axId val="-2114264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2114933400"/>
        <c:crosses val="autoZero"/>
        <c:auto val="1"/>
        <c:lblAlgn val="ctr"/>
        <c:lblOffset val="100"/>
        <c:noMultiLvlLbl val="0"/>
      </c:catAx>
      <c:valAx>
        <c:axId val="-211493340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114264040"/>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0166942613924591"/>
          <c:y val="0.118611558404155"/>
          <c:w val="0.966611477215082"/>
          <c:h val="0.160890471416313"/>
        </c:manualLayout>
      </c:layout>
      <c:barChart>
        <c:barDir val="col"/>
        <c:grouping val="clustered"/>
        <c:varyColors val="0"/>
        <c:ser>
          <c:idx val="0"/>
          <c:order val="0"/>
          <c:tx>
            <c:strRef>
              <c:f>Sayfa1!$B$1</c:f>
              <c:strCache>
                <c:ptCount val="1"/>
                <c:pt idx="0">
                  <c:v>x</c:v>
                </c:pt>
              </c:strCache>
            </c:strRef>
          </c:tx>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Sayfa1!$A$2:$A$22</c:f>
              <c:strCache>
                <c:ptCount val="21"/>
                <c:pt idx="0">
                  <c:v>Groceries</c:v>
                </c:pt>
                <c:pt idx="1">
                  <c:v>Non-food child products</c:v>
                </c:pt>
                <c:pt idx="2">
                  <c:v>Entertainment at home</c:v>
                </c:pt>
                <c:pt idx="3">
                  <c:v>Household supplies</c:v>
                </c:pt>
                <c:pt idx="4">
                  <c:v>Snacks</c:v>
                </c:pt>
                <c:pt idx="5">
                  <c:v>Books/magazines/newspapers</c:v>
                </c:pt>
                <c:pt idx="6">
                  <c:v>Personal care products</c:v>
                </c:pt>
                <c:pt idx="7">
                  <c:v>Tobacco Products</c:v>
                </c:pt>
                <c:pt idx="8">
                  <c:v>Take out/delivery</c:v>
                </c:pt>
                <c:pt idx="9">
                  <c:v>Alcohol</c:v>
                </c:pt>
                <c:pt idx="10">
                  <c:v>Petcare services</c:v>
                </c:pt>
                <c:pt idx="11">
                  <c:v>Consumer electronics</c:v>
                </c:pt>
                <c:pt idx="12">
                  <c:v>Skincare and makeup</c:v>
                </c:pt>
                <c:pt idx="13">
                  <c:v>Fitness and wellness</c:v>
                </c:pt>
                <c:pt idx="14">
                  <c:v>Furnishing and appliances</c:v>
                </c:pt>
                <c:pt idx="15">
                  <c:v>Footwear</c:v>
                </c:pt>
                <c:pt idx="16">
                  <c:v>Personal care services</c:v>
                </c:pt>
                <c:pt idx="17">
                  <c:v>Apparel</c:v>
                </c:pt>
                <c:pt idx="18">
                  <c:v>Jewelry</c:v>
                </c:pt>
                <c:pt idx="19">
                  <c:v>Accessories</c:v>
                </c:pt>
                <c:pt idx="20">
                  <c:v>Out of home entertainment</c:v>
                </c:pt>
              </c:strCache>
            </c:strRef>
          </c:cat>
          <c:val>
            <c:numRef>
              <c:f>Sayfa1!$B$2:$B$22</c:f>
              <c:numCache>
                <c:formatCode>General</c:formatCode>
                <c:ptCount val="21"/>
                <c:pt idx="0">
                  <c:v>14.0</c:v>
                </c:pt>
                <c:pt idx="1">
                  <c:v>4.0</c:v>
                </c:pt>
                <c:pt idx="2">
                  <c:v>3.0</c:v>
                </c:pt>
                <c:pt idx="3">
                  <c:v>1.0</c:v>
                </c:pt>
                <c:pt idx="4">
                  <c:v>-7.0</c:v>
                </c:pt>
                <c:pt idx="5">
                  <c:v>-10.0</c:v>
                </c:pt>
                <c:pt idx="6">
                  <c:v>-11.0</c:v>
                </c:pt>
                <c:pt idx="7">
                  <c:v>-14.0</c:v>
                </c:pt>
                <c:pt idx="8">
                  <c:v>-22.0</c:v>
                </c:pt>
                <c:pt idx="9">
                  <c:v>-23.0</c:v>
                </c:pt>
                <c:pt idx="10">
                  <c:v>-35.0</c:v>
                </c:pt>
                <c:pt idx="11">
                  <c:v>-36.0</c:v>
                </c:pt>
                <c:pt idx="12">
                  <c:v>-38.0</c:v>
                </c:pt>
                <c:pt idx="13">
                  <c:v>-40.0</c:v>
                </c:pt>
                <c:pt idx="14">
                  <c:v>-44.0</c:v>
                </c:pt>
                <c:pt idx="15">
                  <c:v>-47.0</c:v>
                </c:pt>
                <c:pt idx="16">
                  <c:v>-49.0</c:v>
                </c:pt>
                <c:pt idx="17">
                  <c:v>-50.0</c:v>
                </c:pt>
                <c:pt idx="18">
                  <c:v>-53.0</c:v>
                </c:pt>
                <c:pt idx="19">
                  <c:v>-55.0</c:v>
                </c:pt>
                <c:pt idx="20">
                  <c:v>-63.0</c:v>
                </c:pt>
              </c:numCache>
            </c:numRef>
          </c:val>
          <c:extLst xmlns:c16r2="http://schemas.microsoft.com/office/drawing/2015/06/chart">
            <c:ext xmlns:c16="http://schemas.microsoft.com/office/drawing/2014/chart" uri="{C3380CC4-5D6E-409C-BE32-E72D297353CC}">
              <c16:uniqueId val="{00000000-2626-420B-8908-5585B40A267A}"/>
            </c:ext>
          </c:extLst>
        </c:ser>
        <c:dLbls>
          <c:showLegendKey val="0"/>
          <c:showVal val="0"/>
          <c:showCatName val="0"/>
          <c:showSerName val="0"/>
          <c:showPercent val="0"/>
          <c:showBubbleSize val="0"/>
        </c:dLbls>
        <c:gapWidth val="95"/>
        <c:overlap val="-27"/>
        <c:axId val="2079880344"/>
        <c:axId val="2138928264"/>
      </c:barChart>
      <c:catAx>
        <c:axId val="207988034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600" b="0" i="0" u="none" strike="noStrike" kern="1200" baseline="0">
                <a:solidFill>
                  <a:schemeClr val="tx1"/>
                </a:solidFill>
                <a:latin typeface="+mn-lt"/>
                <a:ea typeface="+mn-ea"/>
                <a:cs typeface="+mn-cs"/>
              </a:defRPr>
            </a:pPr>
            <a:endParaRPr lang="en-US"/>
          </a:p>
        </c:txPr>
        <c:crossAx val="2138928264"/>
        <c:crosses val="autoZero"/>
        <c:auto val="1"/>
        <c:lblAlgn val="ctr"/>
        <c:lblOffset val="100"/>
        <c:noMultiLvlLbl val="0"/>
      </c:catAx>
      <c:valAx>
        <c:axId val="2138928264"/>
        <c:scaling>
          <c:orientation val="minMax"/>
        </c:scaling>
        <c:delete val="1"/>
        <c:axPos val="l"/>
        <c:numFmt formatCode="General" sourceLinked="1"/>
        <c:majorTickMark val="none"/>
        <c:minorTickMark val="none"/>
        <c:tickLblPos val="nextTo"/>
        <c:crossAx val="2079880344"/>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596741344195519"/>
          <c:y val="0.03125"/>
          <c:w val="0.907128309572301"/>
          <c:h val="0.877640845070423"/>
        </c:manualLayout>
      </c:layout>
      <c:scatterChart>
        <c:scatterStyle val="lineMarker"/>
        <c:varyColors val="0"/>
        <c:ser>
          <c:idx val="0"/>
          <c:order val="0"/>
          <c:spPr>
            <a:ln>
              <a:noFill/>
            </a:ln>
          </c:spPr>
          <c:marker>
            <c:symbol val="diamond"/>
            <c:size val="6"/>
            <c:spPr>
              <a:solidFill>
                <a:srgbClr val="002060"/>
              </a:solidFill>
              <a:ln w="9525" algn="ctr">
                <a:solidFill>
                  <a:srgbClr val="002060"/>
                </a:solidFill>
                <a:prstDash val="solid"/>
              </a:ln>
            </c:spPr>
          </c:marker>
          <c:xVal>
            <c:numRef>
              <c:f>Sheet1!$A$1:$A$30</c:f>
              <c:numCache>
                <c:formatCode>General</c:formatCode>
                <c:ptCount val="30"/>
                <c:pt idx="0">
                  <c:v>-8.0</c:v>
                </c:pt>
                <c:pt idx="1">
                  <c:v>-32.0</c:v>
                </c:pt>
                <c:pt idx="2">
                  <c:v>-8.0</c:v>
                </c:pt>
                <c:pt idx="3">
                  <c:v>-6.0</c:v>
                </c:pt>
                <c:pt idx="4">
                  <c:v>8.0</c:v>
                </c:pt>
                <c:pt idx="5">
                  <c:v>7.000000000000001</c:v>
                </c:pt>
                <c:pt idx="6">
                  <c:v>-32.0</c:v>
                </c:pt>
                <c:pt idx="7">
                  <c:v>-4.0</c:v>
                </c:pt>
                <c:pt idx="8">
                  <c:v>-47.0</c:v>
                </c:pt>
                <c:pt idx="9">
                  <c:v>-35.0</c:v>
                </c:pt>
                <c:pt idx="10">
                  <c:v>-10.0</c:v>
                </c:pt>
                <c:pt idx="11">
                  <c:v>-40.0</c:v>
                </c:pt>
                <c:pt idx="12">
                  <c:v>-23.0</c:v>
                </c:pt>
                <c:pt idx="13">
                  <c:v>-53.0</c:v>
                </c:pt>
                <c:pt idx="14">
                  <c:v>-25.0</c:v>
                </c:pt>
                <c:pt idx="15">
                  <c:v>19.0</c:v>
                </c:pt>
                <c:pt idx="16">
                  <c:v>-14.0</c:v>
                </c:pt>
                <c:pt idx="17">
                  <c:v>-4.0</c:v>
                </c:pt>
                <c:pt idx="18">
                  <c:v>-2.0</c:v>
                </c:pt>
                <c:pt idx="19">
                  <c:v>-32.0</c:v>
                </c:pt>
                <c:pt idx="20">
                  <c:v>-2.0</c:v>
                </c:pt>
                <c:pt idx="21">
                  <c:v>-6.0</c:v>
                </c:pt>
                <c:pt idx="22">
                  <c:v>-6.0</c:v>
                </c:pt>
                <c:pt idx="23">
                  <c:v>-42.0</c:v>
                </c:pt>
                <c:pt idx="24">
                  <c:v>-20.0</c:v>
                </c:pt>
                <c:pt idx="25">
                  <c:v>42.0</c:v>
                </c:pt>
                <c:pt idx="26">
                  <c:v>-3.0</c:v>
                </c:pt>
                <c:pt idx="27">
                  <c:v>-14.0</c:v>
                </c:pt>
                <c:pt idx="28">
                  <c:v>2.0</c:v>
                </c:pt>
                <c:pt idx="29">
                  <c:v>-23.0</c:v>
                </c:pt>
              </c:numCache>
            </c:numRef>
          </c:xVal>
          <c:yVal>
            <c:numRef>
              <c:f>Sheet1!$B$1:$B$30</c:f>
              <c:numCache>
                <c:formatCode>General</c:formatCode>
                <c:ptCount val="30"/>
                <c:pt idx="0">
                  <c:v>19.0</c:v>
                </c:pt>
                <c:pt idx="1">
                  <c:v>12.0</c:v>
                </c:pt>
                <c:pt idx="2">
                  <c:v>28.99999999999999</c:v>
                </c:pt>
                <c:pt idx="3">
                  <c:v>0.0</c:v>
                </c:pt>
                <c:pt idx="4">
                  <c:v>32.0</c:v>
                </c:pt>
                <c:pt idx="5">
                  <c:v>28.99999999999999</c:v>
                </c:pt>
                <c:pt idx="6">
                  <c:v>2.0</c:v>
                </c:pt>
                <c:pt idx="7">
                  <c:v>35.0</c:v>
                </c:pt>
                <c:pt idx="8">
                  <c:v>3.0</c:v>
                </c:pt>
                <c:pt idx="9">
                  <c:v>-20.0</c:v>
                </c:pt>
                <c:pt idx="10">
                  <c:v>23.0</c:v>
                </c:pt>
                <c:pt idx="11">
                  <c:v>-9.0</c:v>
                </c:pt>
                <c:pt idx="12">
                  <c:v>25.0</c:v>
                </c:pt>
                <c:pt idx="13">
                  <c:v>2.0</c:v>
                </c:pt>
                <c:pt idx="14">
                  <c:v>25.0</c:v>
                </c:pt>
                <c:pt idx="15">
                  <c:v>48.0</c:v>
                </c:pt>
                <c:pt idx="16">
                  <c:v>13.0</c:v>
                </c:pt>
                <c:pt idx="17">
                  <c:v>26.0</c:v>
                </c:pt>
                <c:pt idx="18">
                  <c:v>35.0</c:v>
                </c:pt>
                <c:pt idx="19">
                  <c:v>-22.0</c:v>
                </c:pt>
                <c:pt idx="20">
                  <c:v>24.0</c:v>
                </c:pt>
                <c:pt idx="21">
                  <c:v>6.0</c:v>
                </c:pt>
                <c:pt idx="22">
                  <c:v>26.0</c:v>
                </c:pt>
                <c:pt idx="23">
                  <c:v>11.0</c:v>
                </c:pt>
                <c:pt idx="24">
                  <c:v>-4.0</c:v>
                </c:pt>
                <c:pt idx="25">
                  <c:v>15.0</c:v>
                </c:pt>
                <c:pt idx="26">
                  <c:v>33.0</c:v>
                </c:pt>
                <c:pt idx="27">
                  <c:v>23.0</c:v>
                </c:pt>
                <c:pt idx="28">
                  <c:v>17.0</c:v>
                </c:pt>
                <c:pt idx="29">
                  <c:v>-14.0</c:v>
                </c:pt>
              </c:numCache>
            </c:numRef>
          </c:yVal>
          <c:smooth val="0"/>
          <c:extLst xmlns:c16r2="http://schemas.microsoft.com/office/drawing/2015/06/chart">
            <c:ext xmlns:c16="http://schemas.microsoft.com/office/drawing/2014/chart" uri="{C3380CC4-5D6E-409C-BE32-E72D297353CC}">
              <c16:uniqueId val="{00000000-D60F-40ED-8C23-7C14C27D881D}"/>
            </c:ext>
          </c:extLst>
        </c:ser>
        <c:dLbls>
          <c:showLegendKey val="0"/>
          <c:showVal val="0"/>
          <c:showCatName val="0"/>
          <c:showSerName val="0"/>
          <c:showPercent val="0"/>
          <c:showBubbleSize val="0"/>
        </c:dLbls>
        <c:axId val="-2107430952"/>
        <c:axId val="-2107414344"/>
      </c:scatterChart>
      <c:valAx>
        <c:axId val="-2107430952"/>
        <c:scaling>
          <c:orientation val="minMax"/>
          <c:max val="45.0"/>
          <c:min val="-55.0"/>
        </c:scaling>
        <c:delete val="0"/>
        <c:axPos val="b"/>
        <c:majorGridlines>
          <c:spPr>
            <a:ln>
              <a:noFill/>
            </a:ln>
          </c:spPr>
        </c:majorGridlines>
        <c:numFmt formatCode="#,##0;&quot;-&quot;#,##0" sourceLinked="0"/>
        <c:majorTickMark val="out"/>
        <c:minorTickMark val="none"/>
        <c:tickLblPos val="nextTo"/>
        <c:spPr>
          <a:ln w="9525" algn="ctr">
            <a:solidFill>
              <a:schemeClr val="tx1"/>
            </a:solidFill>
            <a:prstDash val="solid"/>
          </a:ln>
        </c:spPr>
        <c:txPr>
          <a:bodyPr wrap="none"/>
          <a:lstStyle/>
          <a:p>
            <a:pPr>
              <a:defRPr sz="1200">
                <a:solidFill>
                  <a:schemeClr val="tx1"/>
                </a:solidFill>
                <a:latin typeface="+mj-lt"/>
                <a:ea typeface="+mj-ea"/>
                <a:cs typeface="+mj-cs"/>
                <a:sym typeface="+mj-lt"/>
              </a:defRPr>
            </a:pPr>
            <a:endParaRPr lang="en-US"/>
          </a:p>
        </c:txPr>
        <c:crossAx val="-2107414344"/>
        <c:crosses val="min"/>
        <c:crossBetween val="midCat"/>
        <c:majorUnit val="5.0"/>
      </c:valAx>
      <c:valAx>
        <c:axId val="-2107414344"/>
        <c:scaling>
          <c:orientation val="minMax"/>
          <c:max val="50.0"/>
          <c:min val="-30.0"/>
        </c:scaling>
        <c:delete val="0"/>
        <c:axPos val="l"/>
        <c:majorGridlines>
          <c:spPr>
            <a:ln>
              <a:noFill/>
            </a:ln>
          </c:spPr>
        </c:majorGridlines>
        <c:numFmt formatCode="#,##0;&quot;-&quot;#,##0" sourceLinked="0"/>
        <c:majorTickMark val="out"/>
        <c:minorTickMark val="none"/>
        <c:tickLblPos val="nextTo"/>
        <c:spPr>
          <a:ln w="9525" algn="ctr">
            <a:solidFill>
              <a:schemeClr val="tx1"/>
            </a:solidFill>
            <a:prstDash val="solid"/>
          </a:ln>
        </c:spPr>
        <c:txPr>
          <a:bodyPr wrap="none"/>
          <a:lstStyle/>
          <a:p>
            <a:pPr>
              <a:defRPr sz="1200">
                <a:solidFill>
                  <a:schemeClr val="tx1"/>
                </a:solidFill>
                <a:latin typeface="+mj-lt"/>
                <a:ea typeface="+mj-ea"/>
                <a:cs typeface="+mj-cs"/>
                <a:sym typeface="+mj-lt"/>
              </a:defRPr>
            </a:pPr>
            <a:endParaRPr lang="en-US"/>
          </a:p>
        </c:txPr>
        <c:crossAx val="-2107430952"/>
        <c:crosses val="min"/>
        <c:crossBetween val="midCat"/>
        <c:majorUnit val="10.0"/>
      </c:valAx>
      <c:spPr>
        <a:noFill/>
        <a:ln w="9525" algn="ctr">
          <a:solidFill>
            <a:schemeClr val="tx1"/>
          </a:solidFill>
          <a:prstDash val="solid"/>
        </a:ln>
      </c:spPr>
    </c:plotArea>
    <c:plotVisOnly val="0"/>
    <c:dispBlanksAs val="gap"/>
    <c:showDLblsOverMax val="1"/>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veri!$C$1</c:f>
              <c:strCache>
                <c:ptCount val="1"/>
                <c:pt idx="0">
                  <c:v>TEPE (Seasonally Adjusted Series)</c:v>
                </c:pt>
              </c:strCache>
            </c:strRef>
          </c:tx>
          <c:spPr>
            <a:ln>
              <a:solidFill>
                <a:srgbClr val="002060"/>
              </a:solidFill>
            </a:ln>
          </c:spPr>
          <c:marker>
            <c:symbol val="none"/>
          </c:marker>
          <c:cat>
            <c:numRef>
              <c:f>veri!$A$2:$A$144</c:f>
              <c:numCache>
                <c:formatCode>[$-409]mmm\-yy;@</c:formatCode>
                <c:ptCount val="143"/>
                <c:pt idx="0">
                  <c:v>39569.0</c:v>
                </c:pt>
                <c:pt idx="1">
                  <c:v>39600.0</c:v>
                </c:pt>
                <c:pt idx="2">
                  <c:v>39630.0</c:v>
                </c:pt>
                <c:pt idx="3">
                  <c:v>39661.0</c:v>
                </c:pt>
                <c:pt idx="4">
                  <c:v>39692.0</c:v>
                </c:pt>
                <c:pt idx="5">
                  <c:v>39722.0</c:v>
                </c:pt>
                <c:pt idx="6">
                  <c:v>39753.0</c:v>
                </c:pt>
                <c:pt idx="7">
                  <c:v>39783.0</c:v>
                </c:pt>
                <c:pt idx="8">
                  <c:v>39814.0</c:v>
                </c:pt>
                <c:pt idx="9">
                  <c:v>39845.0</c:v>
                </c:pt>
                <c:pt idx="10">
                  <c:v>39873.0</c:v>
                </c:pt>
                <c:pt idx="11">
                  <c:v>39904.0</c:v>
                </c:pt>
                <c:pt idx="12">
                  <c:v>39934.0</c:v>
                </c:pt>
                <c:pt idx="13">
                  <c:v>39965.0</c:v>
                </c:pt>
                <c:pt idx="14">
                  <c:v>39995.0</c:v>
                </c:pt>
                <c:pt idx="15">
                  <c:v>40026.0</c:v>
                </c:pt>
                <c:pt idx="16">
                  <c:v>40057.0</c:v>
                </c:pt>
                <c:pt idx="17">
                  <c:v>40087.0</c:v>
                </c:pt>
                <c:pt idx="18">
                  <c:v>40118.0</c:v>
                </c:pt>
                <c:pt idx="19">
                  <c:v>40148.0</c:v>
                </c:pt>
                <c:pt idx="20">
                  <c:v>40179.0</c:v>
                </c:pt>
                <c:pt idx="21">
                  <c:v>40210.0</c:v>
                </c:pt>
                <c:pt idx="22">
                  <c:v>40238.0</c:v>
                </c:pt>
                <c:pt idx="23">
                  <c:v>40269.0</c:v>
                </c:pt>
                <c:pt idx="24">
                  <c:v>40299.0</c:v>
                </c:pt>
                <c:pt idx="25">
                  <c:v>40330.0</c:v>
                </c:pt>
                <c:pt idx="26">
                  <c:v>40360.0</c:v>
                </c:pt>
                <c:pt idx="27">
                  <c:v>40391.0</c:v>
                </c:pt>
                <c:pt idx="28">
                  <c:v>40422.0</c:v>
                </c:pt>
                <c:pt idx="29">
                  <c:v>40452.0</c:v>
                </c:pt>
                <c:pt idx="30">
                  <c:v>40483.0</c:v>
                </c:pt>
                <c:pt idx="31">
                  <c:v>40513.0</c:v>
                </c:pt>
                <c:pt idx="32">
                  <c:v>40544.0</c:v>
                </c:pt>
                <c:pt idx="33">
                  <c:v>40575.0</c:v>
                </c:pt>
                <c:pt idx="34">
                  <c:v>40603.0</c:v>
                </c:pt>
                <c:pt idx="35">
                  <c:v>40634.0</c:v>
                </c:pt>
                <c:pt idx="36">
                  <c:v>40664.0</c:v>
                </c:pt>
                <c:pt idx="37">
                  <c:v>40695.0</c:v>
                </c:pt>
                <c:pt idx="38">
                  <c:v>40725.0</c:v>
                </c:pt>
                <c:pt idx="39">
                  <c:v>40756.0</c:v>
                </c:pt>
                <c:pt idx="40">
                  <c:v>40787.0</c:v>
                </c:pt>
                <c:pt idx="41">
                  <c:v>40817.0</c:v>
                </c:pt>
                <c:pt idx="42">
                  <c:v>40848.0</c:v>
                </c:pt>
                <c:pt idx="43">
                  <c:v>40878.0</c:v>
                </c:pt>
                <c:pt idx="44">
                  <c:v>40909.0</c:v>
                </c:pt>
                <c:pt idx="45">
                  <c:v>40940.0</c:v>
                </c:pt>
                <c:pt idx="46">
                  <c:v>40969.0</c:v>
                </c:pt>
                <c:pt idx="47">
                  <c:v>41000.0</c:v>
                </c:pt>
                <c:pt idx="48">
                  <c:v>41030.0</c:v>
                </c:pt>
                <c:pt idx="49">
                  <c:v>41061.0</c:v>
                </c:pt>
                <c:pt idx="50">
                  <c:v>41091.0</c:v>
                </c:pt>
                <c:pt idx="51">
                  <c:v>41122.0</c:v>
                </c:pt>
                <c:pt idx="52">
                  <c:v>41153.0</c:v>
                </c:pt>
                <c:pt idx="53">
                  <c:v>41183.0</c:v>
                </c:pt>
                <c:pt idx="54">
                  <c:v>41214.0</c:v>
                </c:pt>
                <c:pt idx="55">
                  <c:v>41244.0</c:v>
                </c:pt>
                <c:pt idx="56">
                  <c:v>41275.0</c:v>
                </c:pt>
                <c:pt idx="57">
                  <c:v>41306.0</c:v>
                </c:pt>
                <c:pt idx="58">
                  <c:v>41334.0</c:v>
                </c:pt>
                <c:pt idx="59">
                  <c:v>41365.0</c:v>
                </c:pt>
                <c:pt idx="60">
                  <c:v>41395.0</c:v>
                </c:pt>
                <c:pt idx="61">
                  <c:v>41426.0</c:v>
                </c:pt>
                <c:pt idx="62">
                  <c:v>41456.0</c:v>
                </c:pt>
                <c:pt idx="63">
                  <c:v>41487.0</c:v>
                </c:pt>
                <c:pt idx="64">
                  <c:v>41518.0</c:v>
                </c:pt>
                <c:pt idx="65">
                  <c:v>41548.0</c:v>
                </c:pt>
                <c:pt idx="66">
                  <c:v>41579.0</c:v>
                </c:pt>
                <c:pt idx="67">
                  <c:v>41609.0</c:v>
                </c:pt>
                <c:pt idx="68">
                  <c:v>41640.0</c:v>
                </c:pt>
                <c:pt idx="69">
                  <c:v>41671.0</c:v>
                </c:pt>
                <c:pt idx="70">
                  <c:v>41699.0</c:v>
                </c:pt>
                <c:pt idx="71">
                  <c:v>41730.0</c:v>
                </c:pt>
                <c:pt idx="72">
                  <c:v>41760.0</c:v>
                </c:pt>
                <c:pt idx="73">
                  <c:v>41791.0</c:v>
                </c:pt>
                <c:pt idx="74">
                  <c:v>41821.0</c:v>
                </c:pt>
                <c:pt idx="75">
                  <c:v>41852.0</c:v>
                </c:pt>
                <c:pt idx="76">
                  <c:v>41883.0</c:v>
                </c:pt>
                <c:pt idx="77">
                  <c:v>41913.0</c:v>
                </c:pt>
                <c:pt idx="78">
                  <c:v>41944.0</c:v>
                </c:pt>
                <c:pt idx="79">
                  <c:v>41974.0</c:v>
                </c:pt>
                <c:pt idx="80">
                  <c:v>42005.0</c:v>
                </c:pt>
                <c:pt idx="81">
                  <c:v>42036.0</c:v>
                </c:pt>
                <c:pt idx="82">
                  <c:v>42064.0</c:v>
                </c:pt>
                <c:pt idx="83">
                  <c:v>42095.0</c:v>
                </c:pt>
                <c:pt idx="84">
                  <c:v>42125.0</c:v>
                </c:pt>
                <c:pt idx="85">
                  <c:v>42156.0</c:v>
                </c:pt>
                <c:pt idx="86">
                  <c:v>42186.0</c:v>
                </c:pt>
                <c:pt idx="87">
                  <c:v>42217.0</c:v>
                </c:pt>
                <c:pt idx="88">
                  <c:v>42248.0</c:v>
                </c:pt>
                <c:pt idx="89">
                  <c:v>42278.0</c:v>
                </c:pt>
                <c:pt idx="90">
                  <c:v>42309.0</c:v>
                </c:pt>
                <c:pt idx="91">
                  <c:v>42339.0</c:v>
                </c:pt>
                <c:pt idx="92">
                  <c:v>42370.0</c:v>
                </c:pt>
                <c:pt idx="93">
                  <c:v>42401.0</c:v>
                </c:pt>
                <c:pt idx="94">
                  <c:v>42430.0</c:v>
                </c:pt>
                <c:pt idx="95">
                  <c:v>42461.0</c:v>
                </c:pt>
                <c:pt idx="96">
                  <c:v>42491.0</c:v>
                </c:pt>
                <c:pt idx="97">
                  <c:v>42522.0</c:v>
                </c:pt>
                <c:pt idx="98">
                  <c:v>42552.0</c:v>
                </c:pt>
                <c:pt idx="99">
                  <c:v>42583.0</c:v>
                </c:pt>
                <c:pt idx="100">
                  <c:v>42614.0</c:v>
                </c:pt>
                <c:pt idx="101">
                  <c:v>42644.0</c:v>
                </c:pt>
                <c:pt idx="102">
                  <c:v>42675.0</c:v>
                </c:pt>
                <c:pt idx="103">
                  <c:v>42705.0</c:v>
                </c:pt>
                <c:pt idx="104">
                  <c:v>42736.0</c:v>
                </c:pt>
                <c:pt idx="105">
                  <c:v>42767.0</c:v>
                </c:pt>
                <c:pt idx="106">
                  <c:v>42795.0</c:v>
                </c:pt>
                <c:pt idx="107">
                  <c:v>42826.0</c:v>
                </c:pt>
                <c:pt idx="108">
                  <c:v>42856.0</c:v>
                </c:pt>
                <c:pt idx="109">
                  <c:v>42887.0</c:v>
                </c:pt>
                <c:pt idx="110">
                  <c:v>42917.0</c:v>
                </c:pt>
                <c:pt idx="111">
                  <c:v>42948.0</c:v>
                </c:pt>
                <c:pt idx="112">
                  <c:v>42979.0</c:v>
                </c:pt>
                <c:pt idx="113">
                  <c:v>43009.0</c:v>
                </c:pt>
                <c:pt idx="114">
                  <c:v>43040.0</c:v>
                </c:pt>
                <c:pt idx="115">
                  <c:v>43070.0</c:v>
                </c:pt>
                <c:pt idx="116">
                  <c:v>43101.0</c:v>
                </c:pt>
                <c:pt idx="117">
                  <c:v>43132.0</c:v>
                </c:pt>
                <c:pt idx="118">
                  <c:v>43160.0</c:v>
                </c:pt>
                <c:pt idx="119">
                  <c:v>43191.0</c:v>
                </c:pt>
                <c:pt idx="120">
                  <c:v>43221.0</c:v>
                </c:pt>
                <c:pt idx="121">
                  <c:v>43252.0</c:v>
                </c:pt>
                <c:pt idx="122">
                  <c:v>43282.0</c:v>
                </c:pt>
                <c:pt idx="123">
                  <c:v>43313.0</c:v>
                </c:pt>
                <c:pt idx="124">
                  <c:v>43344.0</c:v>
                </c:pt>
                <c:pt idx="125">
                  <c:v>43374.0</c:v>
                </c:pt>
                <c:pt idx="126">
                  <c:v>43405.0</c:v>
                </c:pt>
                <c:pt idx="127">
                  <c:v>43435.0</c:v>
                </c:pt>
                <c:pt idx="128">
                  <c:v>43466.0</c:v>
                </c:pt>
                <c:pt idx="129">
                  <c:v>43497.0</c:v>
                </c:pt>
                <c:pt idx="130">
                  <c:v>43525.0</c:v>
                </c:pt>
                <c:pt idx="131">
                  <c:v>43556.0</c:v>
                </c:pt>
                <c:pt idx="132">
                  <c:v>43586.0</c:v>
                </c:pt>
                <c:pt idx="133">
                  <c:v>43617.0</c:v>
                </c:pt>
                <c:pt idx="134">
                  <c:v>43647.0</c:v>
                </c:pt>
                <c:pt idx="135">
                  <c:v>43678.0</c:v>
                </c:pt>
                <c:pt idx="136">
                  <c:v>43709.0</c:v>
                </c:pt>
                <c:pt idx="137">
                  <c:v>43739.0</c:v>
                </c:pt>
                <c:pt idx="138">
                  <c:v>43770.0</c:v>
                </c:pt>
                <c:pt idx="139">
                  <c:v>43800.0</c:v>
                </c:pt>
                <c:pt idx="140">
                  <c:v>43831.0</c:v>
                </c:pt>
                <c:pt idx="141">
                  <c:v>43862.0</c:v>
                </c:pt>
                <c:pt idx="142">
                  <c:v>43891.0</c:v>
                </c:pt>
              </c:numCache>
            </c:numRef>
          </c:cat>
          <c:val>
            <c:numRef>
              <c:f>veri!$C$2:$C$144</c:f>
              <c:numCache>
                <c:formatCode>General</c:formatCode>
                <c:ptCount val="143"/>
                <c:pt idx="0">
                  <c:v>-22.1</c:v>
                </c:pt>
                <c:pt idx="1">
                  <c:v>-24.9</c:v>
                </c:pt>
                <c:pt idx="2">
                  <c:v>-24.0</c:v>
                </c:pt>
                <c:pt idx="3">
                  <c:v>-16.2</c:v>
                </c:pt>
                <c:pt idx="4">
                  <c:v>-16.7</c:v>
                </c:pt>
                <c:pt idx="5">
                  <c:v>-19.9</c:v>
                </c:pt>
                <c:pt idx="6">
                  <c:v>-22.5</c:v>
                </c:pt>
                <c:pt idx="7">
                  <c:v>-20.9</c:v>
                </c:pt>
                <c:pt idx="8">
                  <c:v>-21.6</c:v>
                </c:pt>
                <c:pt idx="9">
                  <c:v>-21.9</c:v>
                </c:pt>
                <c:pt idx="10">
                  <c:v>-16.7</c:v>
                </c:pt>
                <c:pt idx="11">
                  <c:v>-15.1</c:v>
                </c:pt>
                <c:pt idx="12">
                  <c:v>-12.3</c:v>
                </c:pt>
                <c:pt idx="13">
                  <c:v>-10.1</c:v>
                </c:pt>
                <c:pt idx="14">
                  <c:v>-10.3</c:v>
                </c:pt>
                <c:pt idx="15">
                  <c:v>-12.6</c:v>
                </c:pt>
                <c:pt idx="16">
                  <c:v>-11.4</c:v>
                </c:pt>
                <c:pt idx="17">
                  <c:v>-9.5</c:v>
                </c:pt>
                <c:pt idx="18">
                  <c:v>-5.7</c:v>
                </c:pt>
                <c:pt idx="19">
                  <c:v>-10.0</c:v>
                </c:pt>
                <c:pt idx="20">
                  <c:v>-10.3</c:v>
                </c:pt>
                <c:pt idx="21">
                  <c:v>-7.2</c:v>
                </c:pt>
                <c:pt idx="22">
                  <c:v>-6.0</c:v>
                </c:pt>
                <c:pt idx="23">
                  <c:v>-6.3</c:v>
                </c:pt>
                <c:pt idx="24">
                  <c:v>-9.1</c:v>
                </c:pt>
                <c:pt idx="25">
                  <c:v>-9.0</c:v>
                </c:pt>
                <c:pt idx="26">
                  <c:v>-5.3</c:v>
                </c:pt>
                <c:pt idx="27">
                  <c:v>-3.0</c:v>
                </c:pt>
                <c:pt idx="28">
                  <c:v>1.5</c:v>
                </c:pt>
                <c:pt idx="29">
                  <c:v>2.1</c:v>
                </c:pt>
                <c:pt idx="30">
                  <c:v>1.5</c:v>
                </c:pt>
                <c:pt idx="31">
                  <c:v>-0.8</c:v>
                </c:pt>
                <c:pt idx="32">
                  <c:v>7.0</c:v>
                </c:pt>
                <c:pt idx="33">
                  <c:v>5.0</c:v>
                </c:pt>
                <c:pt idx="34">
                  <c:v>2.1</c:v>
                </c:pt>
                <c:pt idx="35">
                  <c:v>0.5</c:v>
                </c:pt>
                <c:pt idx="36">
                  <c:v>1.4</c:v>
                </c:pt>
                <c:pt idx="37">
                  <c:v>2.1</c:v>
                </c:pt>
                <c:pt idx="38">
                  <c:v>-0.3</c:v>
                </c:pt>
                <c:pt idx="39">
                  <c:v>-5.5</c:v>
                </c:pt>
                <c:pt idx="40">
                  <c:v>-0.2</c:v>
                </c:pt>
                <c:pt idx="41">
                  <c:v>1.5</c:v>
                </c:pt>
                <c:pt idx="42">
                  <c:v>-1.7</c:v>
                </c:pt>
                <c:pt idx="43">
                  <c:v>4.5</c:v>
                </c:pt>
                <c:pt idx="44">
                  <c:v>-2.7</c:v>
                </c:pt>
                <c:pt idx="45">
                  <c:v>-2.1</c:v>
                </c:pt>
                <c:pt idx="46">
                  <c:v>-1.8</c:v>
                </c:pt>
                <c:pt idx="47">
                  <c:v>-7.3</c:v>
                </c:pt>
                <c:pt idx="48">
                  <c:v>-3.4</c:v>
                </c:pt>
                <c:pt idx="49">
                  <c:v>-7.9</c:v>
                </c:pt>
                <c:pt idx="50">
                  <c:v>-6.1</c:v>
                </c:pt>
                <c:pt idx="51">
                  <c:v>-7.7</c:v>
                </c:pt>
                <c:pt idx="52">
                  <c:v>-2.0</c:v>
                </c:pt>
                <c:pt idx="53">
                  <c:v>0.7</c:v>
                </c:pt>
                <c:pt idx="54">
                  <c:v>-2.1</c:v>
                </c:pt>
                <c:pt idx="55">
                  <c:v>-1.9</c:v>
                </c:pt>
                <c:pt idx="56">
                  <c:v>-3.1</c:v>
                </c:pt>
                <c:pt idx="57">
                  <c:v>-5.1</c:v>
                </c:pt>
                <c:pt idx="58">
                  <c:v>-2.1</c:v>
                </c:pt>
                <c:pt idx="59">
                  <c:v>1.9</c:v>
                </c:pt>
                <c:pt idx="60">
                  <c:v>-3.4</c:v>
                </c:pt>
                <c:pt idx="61">
                  <c:v>-1.7</c:v>
                </c:pt>
                <c:pt idx="62">
                  <c:v>0.0</c:v>
                </c:pt>
                <c:pt idx="63">
                  <c:v>-1.8</c:v>
                </c:pt>
                <c:pt idx="64">
                  <c:v>-2.3</c:v>
                </c:pt>
                <c:pt idx="65">
                  <c:v>1.8</c:v>
                </c:pt>
                <c:pt idx="66">
                  <c:v>2.2</c:v>
                </c:pt>
                <c:pt idx="67">
                  <c:v>1.7</c:v>
                </c:pt>
                <c:pt idx="68">
                  <c:v>-5.6</c:v>
                </c:pt>
                <c:pt idx="69">
                  <c:v>-10.2</c:v>
                </c:pt>
                <c:pt idx="70">
                  <c:v>-3.2</c:v>
                </c:pt>
                <c:pt idx="71">
                  <c:v>-5.6</c:v>
                </c:pt>
                <c:pt idx="72">
                  <c:v>-9.8</c:v>
                </c:pt>
                <c:pt idx="73">
                  <c:v>-15.6</c:v>
                </c:pt>
                <c:pt idx="74">
                  <c:v>-7.6</c:v>
                </c:pt>
                <c:pt idx="75">
                  <c:v>-2.4</c:v>
                </c:pt>
                <c:pt idx="76">
                  <c:v>-11.5</c:v>
                </c:pt>
                <c:pt idx="77">
                  <c:v>-12.6</c:v>
                </c:pt>
                <c:pt idx="78">
                  <c:v>-12.9</c:v>
                </c:pt>
                <c:pt idx="79">
                  <c:v>-15.6</c:v>
                </c:pt>
                <c:pt idx="80">
                  <c:v>-10.4</c:v>
                </c:pt>
                <c:pt idx="81">
                  <c:v>-1.5</c:v>
                </c:pt>
                <c:pt idx="82">
                  <c:v>-3.7</c:v>
                </c:pt>
                <c:pt idx="83">
                  <c:v>-7.1</c:v>
                </c:pt>
                <c:pt idx="84">
                  <c:v>-4.9</c:v>
                </c:pt>
                <c:pt idx="85">
                  <c:v>-6.3</c:v>
                </c:pt>
                <c:pt idx="86">
                  <c:v>-9.6</c:v>
                </c:pt>
                <c:pt idx="87">
                  <c:v>-12.1</c:v>
                </c:pt>
                <c:pt idx="88">
                  <c:v>-11.9</c:v>
                </c:pt>
                <c:pt idx="89">
                  <c:v>-2.6</c:v>
                </c:pt>
                <c:pt idx="90">
                  <c:v>4.4</c:v>
                </c:pt>
                <c:pt idx="91">
                  <c:v>0.9</c:v>
                </c:pt>
                <c:pt idx="92">
                  <c:v>1.7</c:v>
                </c:pt>
                <c:pt idx="93">
                  <c:v>-4.9</c:v>
                </c:pt>
                <c:pt idx="94">
                  <c:v>-12.1</c:v>
                </c:pt>
                <c:pt idx="95">
                  <c:v>-4.7</c:v>
                </c:pt>
                <c:pt idx="96">
                  <c:v>-10.5</c:v>
                </c:pt>
                <c:pt idx="97">
                  <c:v>-13.0</c:v>
                </c:pt>
                <c:pt idx="98">
                  <c:v>-11.5</c:v>
                </c:pt>
                <c:pt idx="99">
                  <c:v>-6.5</c:v>
                </c:pt>
                <c:pt idx="100">
                  <c:v>-11.3</c:v>
                </c:pt>
                <c:pt idx="101">
                  <c:v>-15.7</c:v>
                </c:pt>
                <c:pt idx="102">
                  <c:v>-16.5</c:v>
                </c:pt>
                <c:pt idx="103">
                  <c:v>-19.2</c:v>
                </c:pt>
                <c:pt idx="104">
                  <c:v>-15.9</c:v>
                </c:pt>
                <c:pt idx="105">
                  <c:v>-21.2</c:v>
                </c:pt>
                <c:pt idx="106">
                  <c:v>-17.4</c:v>
                </c:pt>
                <c:pt idx="107">
                  <c:v>-18.7</c:v>
                </c:pt>
                <c:pt idx="108">
                  <c:v>-15.6</c:v>
                </c:pt>
                <c:pt idx="109">
                  <c:v>-16.6</c:v>
                </c:pt>
                <c:pt idx="110">
                  <c:v>-19.5</c:v>
                </c:pt>
                <c:pt idx="111">
                  <c:v>-15.7</c:v>
                </c:pt>
                <c:pt idx="112">
                  <c:v>-17.6</c:v>
                </c:pt>
                <c:pt idx="113">
                  <c:v>-14.2</c:v>
                </c:pt>
                <c:pt idx="114">
                  <c:v>-17.0</c:v>
                </c:pt>
                <c:pt idx="115">
                  <c:v>-16.9</c:v>
                </c:pt>
                <c:pt idx="116">
                  <c:v>-15.3</c:v>
                </c:pt>
                <c:pt idx="117">
                  <c:v>-5.3</c:v>
                </c:pt>
                <c:pt idx="118">
                  <c:v>-10.9</c:v>
                </c:pt>
                <c:pt idx="119">
                  <c:v>-16.0</c:v>
                </c:pt>
                <c:pt idx="120">
                  <c:v>-17.7</c:v>
                </c:pt>
                <c:pt idx="121">
                  <c:v>-14.5</c:v>
                </c:pt>
                <c:pt idx="122">
                  <c:v>-8.9</c:v>
                </c:pt>
                <c:pt idx="123">
                  <c:v>-13.0</c:v>
                </c:pt>
                <c:pt idx="124">
                  <c:v>-16.9</c:v>
                </c:pt>
                <c:pt idx="125">
                  <c:v>-18.2</c:v>
                </c:pt>
                <c:pt idx="126">
                  <c:v>-20.1</c:v>
                </c:pt>
                <c:pt idx="127">
                  <c:v>-9.6</c:v>
                </c:pt>
                <c:pt idx="128">
                  <c:v>-20.6</c:v>
                </c:pt>
                <c:pt idx="129">
                  <c:v>-20.2</c:v>
                </c:pt>
                <c:pt idx="130">
                  <c:v>-12.4</c:v>
                </c:pt>
                <c:pt idx="131">
                  <c:v>-19.7</c:v>
                </c:pt>
                <c:pt idx="132">
                  <c:v>-15.3</c:v>
                </c:pt>
                <c:pt idx="133">
                  <c:v>-13.5</c:v>
                </c:pt>
                <c:pt idx="134">
                  <c:v>-19.1</c:v>
                </c:pt>
                <c:pt idx="135">
                  <c:v>-21.9</c:v>
                </c:pt>
                <c:pt idx="136">
                  <c:v>-14.3</c:v>
                </c:pt>
                <c:pt idx="137">
                  <c:v>-14.3</c:v>
                </c:pt>
                <c:pt idx="138">
                  <c:v>-10.3</c:v>
                </c:pt>
                <c:pt idx="139">
                  <c:v>-15.2</c:v>
                </c:pt>
                <c:pt idx="140">
                  <c:v>-11.4</c:v>
                </c:pt>
                <c:pt idx="141">
                  <c:v>-14.3</c:v>
                </c:pt>
                <c:pt idx="142">
                  <c:v>-21.4</c:v>
                </c:pt>
              </c:numCache>
            </c:numRef>
          </c:val>
          <c:smooth val="0"/>
          <c:extLst xmlns:c16r2="http://schemas.microsoft.com/office/drawing/2015/06/chart">
            <c:ext xmlns:c16="http://schemas.microsoft.com/office/drawing/2014/chart" uri="{C3380CC4-5D6E-409C-BE32-E72D297353CC}">
              <c16:uniqueId val="{00000000-D9BD-437D-9541-12535222A842}"/>
            </c:ext>
          </c:extLst>
        </c:ser>
        <c:dLbls>
          <c:showLegendKey val="0"/>
          <c:showVal val="0"/>
          <c:showCatName val="0"/>
          <c:showSerName val="0"/>
          <c:showPercent val="0"/>
          <c:showBubbleSize val="0"/>
        </c:dLbls>
        <c:marker val="1"/>
        <c:smooth val="0"/>
        <c:axId val="-2108317016"/>
        <c:axId val="-2108314008"/>
      </c:lineChart>
      <c:dateAx>
        <c:axId val="-2108317016"/>
        <c:scaling>
          <c:orientation val="minMax"/>
        </c:scaling>
        <c:delete val="0"/>
        <c:axPos val="b"/>
        <c:numFmt formatCode="[$-409]mmm\-yy;@" sourceLinked="1"/>
        <c:majorTickMark val="none"/>
        <c:minorTickMark val="none"/>
        <c:tickLblPos val="low"/>
        <c:crossAx val="-2108314008"/>
        <c:crosses val="autoZero"/>
        <c:auto val="1"/>
        <c:lblOffset val="100"/>
        <c:baseTimeUnit val="months"/>
      </c:dateAx>
      <c:valAx>
        <c:axId val="-2108314008"/>
        <c:scaling>
          <c:orientation val="minMax"/>
        </c:scaling>
        <c:delete val="0"/>
        <c:axPos val="l"/>
        <c:numFmt formatCode="General" sourceLinked="1"/>
        <c:majorTickMark val="out"/>
        <c:minorTickMark val="none"/>
        <c:tickLblPos val="nextTo"/>
        <c:crossAx val="-2108317016"/>
        <c:crosses val="autoZero"/>
        <c:crossBetween val="between"/>
      </c:valAx>
    </c:plotArea>
    <c:plotVisOnly val="1"/>
    <c:dispBlanksAs val="gap"/>
    <c:showDLblsOverMax val="0"/>
  </c:chart>
  <c:txPr>
    <a:bodyPr/>
    <a:lstStyle/>
    <a:p>
      <a:pPr>
        <a:defRPr sz="1600">
          <a:latin typeface="Tahoma" panose="020B0604030504040204" pitchFamily="34" charset="0"/>
          <a:ea typeface="Tahoma" panose="020B0604030504040204" pitchFamily="34" charset="0"/>
          <a:cs typeface="Tahoma" panose="020B0604030504040204" pitchFamily="34" charset="0"/>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rgbClr val="002060"/>
            </a:solidFill>
            <a:ln>
              <a:solidFill>
                <a:srgbClr val="FFFFFF"/>
              </a:solidFill>
            </a:ln>
          </c:spPr>
          <c:invertIfNegative val="0"/>
          <c:dLbls>
            <c:dLbl>
              <c:idx val="0"/>
              <c:layout>
                <c:manualLayout>
                  <c:x val="0.0"/>
                  <c:y val="0.00786627335299921"/>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EE8B-49CB-AD45-41310D551CA2}"/>
                </c:ext>
              </c:extLst>
            </c:dLbl>
            <c:dLbl>
              <c:idx val="1"/>
              <c:layout>
                <c:manualLayout>
                  <c:x val="0.0"/>
                  <c:y val="0.0118003391169025"/>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EE8B-49CB-AD45-41310D551CA2}"/>
                </c:ext>
              </c:extLst>
            </c:dLbl>
            <c:dLbl>
              <c:idx val="2"/>
              <c:layout>
                <c:manualLayout>
                  <c:x val="0.00214024172904313"/>
                  <c:y val="0.0157334757934019"/>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EE8B-49CB-AD45-41310D551CA2}"/>
                </c:ext>
              </c:extLst>
            </c:dLbl>
            <c:dLbl>
              <c:idx val="3"/>
              <c:layout>
                <c:manualLayout>
                  <c:x val="0.0"/>
                  <c:y val="0.011801577900108"/>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EE8B-49CB-AD45-41310D551CA2}"/>
                </c:ext>
              </c:extLst>
            </c:dLbl>
            <c:dLbl>
              <c:idx val="4"/>
              <c:layout>
                <c:manualLayout>
                  <c:x val="8.26285603188494E-5"/>
                  <c:y val="0.0117997197252998"/>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4-EE8B-49CB-AD45-41310D551CA2}"/>
                </c:ext>
              </c:extLst>
            </c:dLbl>
            <c:dLbl>
              <c:idx val="5"/>
              <c:layout>
                <c:manualLayout>
                  <c:x val="0.0"/>
                  <c:y val="0.011800029421101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5-EE8B-49CB-AD45-41310D551CA2}"/>
                </c:ext>
              </c:extLst>
            </c:dLbl>
            <c:dLbl>
              <c:idx val="6"/>
              <c:layout>
                <c:manualLayout>
                  <c:x val="0.0"/>
                  <c:y val="0.0117997197252998"/>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6-EE8B-49CB-AD45-41310D551CA2}"/>
                </c:ext>
              </c:extLst>
            </c:dLbl>
            <c:numFmt formatCode="0.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Sayfa1!$K$12:$K$18</c:f>
              <c:strCache>
                <c:ptCount val="7"/>
                <c:pt idx="0">
                  <c:v>Electrical appliances, radio and televisions</c:v>
                </c:pt>
                <c:pt idx="1">
                  <c:v>Other</c:v>
                </c:pt>
                <c:pt idx="2">
                  <c:v>Food, beverages and tobacco products</c:v>
                </c:pt>
                <c:pt idx="3">
                  <c:v>Motor vehicles</c:v>
                </c:pt>
                <c:pt idx="4">
                  <c:v>Furniture lighting equipment and household articles</c:v>
                </c:pt>
                <c:pt idx="5">
                  <c:v>Non-specialized stores</c:v>
                </c:pt>
                <c:pt idx="6">
                  <c:v>Textile, ready-made clothing and footwear</c:v>
                </c:pt>
              </c:strCache>
            </c:strRef>
          </c:cat>
          <c:val>
            <c:numRef>
              <c:f>Sayfa1!$L$12:$L$18</c:f>
              <c:numCache>
                <c:formatCode>0.0</c:formatCode>
                <c:ptCount val="7"/>
                <c:pt idx="0">
                  <c:v>6.846400889818586</c:v>
                </c:pt>
                <c:pt idx="1">
                  <c:v>-1.765581376977034</c:v>
                </c:pt>
                <c:pt idx="2">
                  <c:v>-4.066639813313268</c:v>
                </c:pt>
                <c:pt idx="3">
                  <c:v>-4.99507338897663</c:v>
                </c:pt>
                <c:pt idx="4">
                  <c:v>-17.52245634820046</c:v>
                </c:pt>
                <c:pt idx="5">
                  <c:v>-18.7595248104824</c:v>
                </c:pt>
                <c:pt idx="6">
                  <c:v>-22.48355619885209</c:v>
                </c:pt>
              </c:numCache>
            </c:numRef>
          </c:val>
          <c:extLst xmlns:c16r2="http://schemas.microsoft.com/office/drawing/2015/06/chart">
            <c:ext xmlns:c16="http://schemas.microsoft.com/office/drawing/2014/chart" uri="{C3380CC4-5D6E-409C-BE32-E72D297353CC}">
              <c16:uniqueId val="{00000007-EE8B-49CB-AD45-41310D551CA2}"/>
            </c:ext>
          </c:extLst>
        </c:ser>
        <c:dLbls>
          <c:showLegendKey val="0"/>
          <c:showVal val="0"/>
          <c:showCatName val="0"/>
          <c:showSerName val="0"/>
          <c:showPercent val="0"/>
          <c:showBubbleSize val="0"/>
        </c:dLbls>
        <c:gapWidth val="150"/>
        <c:axId val="-2110169656"/>
        <c:axId val="-2110316392"/>
      </c:barChart>
      <c:catAx>
        <c:axId val="-2110169656"/>
        <c:scaling>
          <c:orientation val="minMax"/>
        </c:scaling>
        <c:delete val="0"/>
        <c:axPos val="b"/>
        <c:numFmt formatCode="General" sourceLinked="0"/>
        <c:majorTickMark val="out"/>
        <c:minorTickMark val="none"/>
        <c:tickLblPos val="low"/>
        <c:spPr>
          <a:ln w="19050">
            <a:solidFill>
              <a:sysClr val="windowText" lastClr="000000"/>
            </a:solidFill>
          </a:ln>
        </c:spPr>
        <c:txPr>
          <a:bodyPr rot="-5400000" vert="horz"/>
          <a:lstStyle/>
          <a:p>
            <a:pPr>
              <a:defRPr/>
            </a:pPr>
            <a:endParaRPr lang="en-US"/>
          </a:p>
        </c:txPr>
        <c:crossAx val="-2110316392"/>
        <c:crosses val="autoZero"/>
        <c:auto val="1"/>
        <c:lblAlgn val="ctr"/>
        <c:lblOffset val="100"/>
        <c:noMultiLvlLbl val="0"/>
      </c:catAx>
      <c:valAx>
        <c:axId val="-2110316392"/>
        <c:scaling>
          <c:orientation val="minMax"/>
        </c:scaling>
        <c:delete val="0"/>
        <c:axPos val="l"/>
        <c:numFmt formatCode="0" sourceLinked="0"/>
        <c:majorTickMark val="out"/>
        <c:minorTickMark val="none"/>
        <c:tickLblPos val="nextTo"/>
        <c:spPr>
          <a:ln w="19050">
            <a:solidFill>
              <a:schemeClr val="tx1"/>
            </a:solidFill>
          </a:ln>
        </c:spPr>
        <c:crossAx val="-2110169656"/>
        <c:crosses val="autoZero"/>
        <c:crossBetween val="between"/>
      </c:valAx>
    </c:plotArea>
    <c:plotVisOnly val="1"/>
    <c:dispBlanksAs val="gap"/>
    <c:showDLblsOverMax val="0"/>
  </c:chart>
  <c:spPr>
    <a:ln>
      <a:noFill/>
    </a:ln>
  </c:spPr>
  <c:txPr>
    <a:bodyPr/>
    <a:lstStyle/>
    <a:p>
      <a:pPr>
        <a:defRPr sz="1600">
          <a:solidFill>
            <a:schemeClr val="tx1"/>
          </a:solidFill>
        </a:defRPr>
      </a:pPr>
      <a:endParaRPr lang="en-US"/>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0.04167</cdr:x>
      <cdr:y>0.73043</cdr:y>
    </cdr:from>
    <cdr:to>
      <cdr:x>0.99256</cdr:x>
      <cdr:y>0.73043</cdr:y>
    </cdr:to>
    <cdr:cxnSp macro="">
      <cdr:nvCxnSpPr>
        <cdr:cNvPr id="3" name="Düz Bağlayıcı 2"/>
        <cdr:cNvCxnSpPr/>
      </cdr:nvCxnSpPr>
      <cdr:spPr>
        <a:xfrm xmlns:a="http://schemas.openxmlformats.org/drawingml/2006/main">
          <a:off x="388054" y="4445001"/>
          <a:ext cx="8856000" cy="0"/>
        </a:xfrm>
        <a:prstGeom xmlns:a="http://schemas.openxmlformats.org/drawingml/2006/main" prst="line">
          <a:avLst/>
        </a:prstGeom>
        <a:ln xmlns:a="http://schemas.openxmlformats.org/drawingml/2006/main" w="1270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0.90784</cdr:x>
      <cdr:y>0.60921</cdr:y>
    </cdr:from>
    <cdr:to>
      <cdr:x>0.9514</cdr:x>
      <cdr:y>0.65269</cdr:y>
    </cdr:to>
    <cdr:sp macro="" textlink="">
      <cdr:nvSpPr>
        <cdr:cNvPr id="4" name="Oval 3"/>
        <cdr:cNvSpPr/>
      </cdr:nvSpPr>
      <cdr:spPr>
        <a:xfrm xmlns:a="http://schemas.openxmlformats.org/drawingml/2006/main">
          <a:off x="7634673" y="2568020"/>
          <a:ext cx="366327" cy="183282"/>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tr-TR"/>
        </a:p>
      </cdr:txBody>
    </cdr:sp>
  </cdr:relSizeAnchor>
  <cdr:relSizeAnchor xmlns:cdr="http://schemas.openxmlformats.org/drawingml/2006/chartDrawing">
    <cdr:from>
      <cdr:x>0.71683</cdr:x>
      <cdr:y>0.60078</cdr:y>
    </cdr:from>
    <cdr:to>
      <cdr:x>0.76039</cdr:x>
      <cdr:y>0.64795</cdr:y>
    </cdr:to>
    <cdr:sp macro="" textlink="">
      <cdr:nvSpPr>
        <cdr:cNvPr id="5" name="Oval 4"/>
        <cdr:cNvSpPr/>
      </cdr:nvSpPr>
      <cdr:spPr>
        <a:xfrm xmlns:a="http://schemas.openxmlformats.org/drawingml/2006/main">
          <a:off x="6028351" y="2532496"/>
          <a:ext cx="366327" cy="198812"/>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tr-TR"/>
        </a:p>
      </cdr:txBody>
    </cdr:sp>
  </cdr:relSizeAnchor>
  <cdr:relSizeAnchor xmlns:cdr="http://schemas.openxmlformats.org/drawingml/2006/chartDrawing">
    <cdr:from>
      <cdr:x>0.06167</cdr:x>
      <cdr:y>0.62826</cdr:y>
    </cdr:from>
    <cdr:to>
      <cdr:x>0.14801</cdr:x>
      <cdr:y>0.69028</cdr:y>
    </cdr:to>
    <cdr:sp macro="" textlink="">
      <cdr:nvSpPr>
        <cdr:cNvPr id="6" name="Oval 5"/>
        <cdr:cNvSpPr/>
      </cdr:nvSpPr>
      <cdr:spPr>
        <a:xfrm xmlns:a="http://schemas.openxmlformats.org/drawingml/2006/main" rot="19542207">
          <a:off x="518661" y="2648348"/>
          <a:ext cx="726094" cy="261435"/>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tr-TR"/>
        </a:p>
      </cdr:txBody>
    </cdr:sp>
  </cdr:relSizeAnchor>
</c:userShapes>
</file>

<file path=ppt/drawings/drawing2.xml><?xml version="1.0" encoding="utf-8"?>
<c:userShapes xmlns:c="http://schemas.openxmlformats.org/drawingml/2006/chart">
  <cdr:relSizeAnchor xmlns:cdr="http://schemas.openxmlformats.org/drawingml/2006/chartDrawing">
    <cdr:from>
      <cdr:x>0.0748</cdr:x>
      <cdr:y>0.41615</cdr:y>
    </cdr:from>
    <cdr:to>
      <cdr:x>0.97375</cdr:x>
      <cdr:y>0.41699</cdr:y>
    </cdr:to>
    <cdr:sp macro="" textlink="">
      <cdr:nvSpPr>
        <cdr:cNvPr id="2" name="2 Düz Bağlayıcı"/>
        <cdr:cNvSpPr/>
      </cdr:nvSpPr>
      <cdr:spPr>
        <a:xfrm xmlns:a="http://schemas.openxmlformats.org/drawingml/2006/main" flipV="1">
          <a:off x="452445" y="1343729"/>
          <a:ext cx="5437187" cy="2712"/>
        </a:xfrm>
        <a:prstGeom xmlns:a="http://schemas.openxmlformats.org/drawingml/2006/main" prst="line">
          <a:avLst/>
        </a:prstGeom>
        <a:noFill xmlns:a="http://schemas.openxmlformats.org/drawingml/2006/main"/>
        <a:ln xmlns:a="http://schemas.openxmlformats.org/drawingml/2006/main" w="15875" cap="flat" cmpd="sng" algn="ctr">
          <a:solidFill>
            <a:srgbClr val="FF0000"/>
          </a:solidFill>
          <a:prstDash val="sysDash"/>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endParaRPr lang="tr-T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EC59FB-ECF2-4412-A10E-D577D0267230}" type="datetimeFigureOut">
              <a:rPr lang="en-GB" smtClean="0"/>
              <a:t>2.04.20</a:t>
            </a:fld>
            <a:endParaRPr lang="en-GB"/>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D47647-2075-4679-A91D-5DD08F1676BD}" type="slidenum">
              <a:rPr lang="en-GB" smtClean="0"/>
              <a:t>‹#›</a:t>
            </a:fld>
            <a:endParaRPr lang="en-GB"/>
          </a:p>
        </p:txBody>
      </p:sp>
    </p:spTree>
    <p:extLst>
      <p:ext uri="{BB962C8B-B14F-4D97-AF65-F5344CB8AC3E}">
        <p14:creationId xmlns:p14="http://schemas.microsoft.com/office/powerpoint/2010/main" val="1678734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AD2C37B0-B357-4023-9A9E-EABE4BDA25D4}" type="slidenum">
              <a:rPr lang="tr-TR" smtClean="0"/>
              <a:pPr/>
              <a:t>1</a:t>
            </a:fld>
            <a:endParaRPr lang="tr-TR" dirty="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hangingPunct="1"/>
            <a:endParaRPr lang="tr-TR" dirty="0" smtClean="0"/>
          </a:p>
        </p:txBody>
      </p:sp>
      <p:sp>
        <p:nvSpPr>
          <p:cNvPr id="6" name="5 Üstbilgi Yer Tutucusu"/>
          <p:cNvSpPr>
            <a:spLocks noGrp="1"/>
          </p:cNvSpPr>
          <p:nvPr>
            <p:ph type="hdr" sz="quarter" idx="10"/>
          </p:nvPr>
        </p:nvSpPr>
        <p:spPr/>
        <p:txBody>
          <a:bodyPr/>
          <a:lstStyle/>
          <a:p>
            <a:pPr>
              <a:defRPr/>
            </a:pPr>
            <a:endParaRPr lang="tr-TR" dirty="0"/>
          </a:p>
        </p:txBody>
      </p:sp>
    </p:spTree>
    <p:extLst>
      <p:ext uri="{BB962C8B-B14F-4D97-AF65-F5344CB8AC3E}">
        <p14:creationId xmlns:p14="http://schemas.microsoft.com/office/powerpoint/2010/main" val="2838155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xml"/><Relationship Id="rId4" Type="http://schemas.openxmlformats.org/officeDocument/2006/relationships/slideMaster" Target="../slideMasters/slideMaster2.xml"/><Relationship Id="rId5" Type="http://schemas.openxmlformats.org/officeDocument/2006/relationships/oleObject" Target="../embeddings/oleObject3.bin"/><Relationship Id="rId6" Type="http://schemas.openxmlformats.org/officeDocument/2006/relationships/image" Target="../media/image5.emf"/><Relationship Id="rId1" Type="http://schemas.openxmlformats.org/officeDocument/2006/relationships/vmlDrawing" Target="../drawings/vmlDrawing3.vml"/><Relationship Id="rId2" Type="http://schemas.openxmlformats.org/officeDocument/2006/relationships/tags" Target="../tags/tag6.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slideMaster" Target="../slideMasters/slideMaster2.xml"/><Relationship Id="rId5" Type="http://schemas.openxmlformats.org/officeDocument/2006/relationships/oleObject" Target="../embeddings/oleObject4.bin"/><Relationship Id="rId6" Type="http://schemas.openxmlformats.org/officeDocument/2006/relationships/image" Target="../media/image5.emf"/><Relationship Id="rId1" Type="http://schemas.openxmlformats.org/officeDocument/2006/relationships/vmlDrawing" Target="../drawings/vmlDrawing4.v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1.xml"/><Relationship Id="rId4" Type="http://schemas.openxmlformats.org/officeDocument/2006/relationships/slideMaster" Target="../slideMasters/slideMaster2.xml"/><Relationship Id="rId5" Type="http://schemas.openxmlformats.org/officeDocument/2006/relationships/oleObject" Target="../embeddings/oleObject5.bin"/><Relationship Id="rId6" Type="http://schemas.openxmlformats.org/officeDocument/2006/relationships/image" Target="../media/image6.emf"/><Relationship Id="rId1" Type="http://schemas.openxmlformats.org/officeDocument/2006/relationships/vmlDrawing" Target="../drawings/vmlDrawing5.vml"/><Relationship Id="rId2" Type="http://schemas.openxmlformats.org/officeDocument/2006/relationships/tags" Target="../tags/tag1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3.xml"/><Relationship Id="rId4" Type="http://schemas.openxmlformats.org/officeDocument/2006/relationships/slideMaster" Target="../slideMasters/slideMaster2.xml"/><Relationship Id="rId5" Type="http://schemas.openxmlformats.org/officeDocument/2006/relationships/oleObject" Target="../embeddings/oleObject6.bin"/><Relationship Id="rId6" Type="http://schemas.openxmlformats.org/officeDocument/2006/relationships/image" Target="../media/image6.emf"/><Relationship Id="rId1" Type="http://schemas.openxmlformats.org/officeDocument/2006/relationships/vmlDrawing" Target="../drawings/vmlDrawing6.vml"/><Relationship Id="rId2" Type="http://schemas.openxmlformats.org/officeDocument/2006/relationships/tags" Target="../tags/tag12.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5.xml"/><Relationship Id="rId4" Type="http://schemas.openxmlformats.org/officeDocument/2006/relationships/slideMaster" Target="../slideMasters/slideMaster2.xml"/><Relationship Id="rId5" Type="http://schemas.openxmlformats.org/officeDocument/2006/relationships/oleObject" Target="../embeddings/oleObject7.bin"/><Relationship Id="rId6" Type="http://schemas.openxmlformats.org/officeDocument/2006/relationships/image" Target="../media/image6.emf"/><Relationship Id="rId1" Type="http://schemas.openxmlformats.org/officeDocument/2006/relationships/vmlDrawing" Target="../drawings/vmlDrawing7.vml"/><Relationship Id="rId2" Type="http://schemas.openxmlformats.org/officeDocument/2006/relationships/tags" Target="../tags/tag1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D091F5CD-4B14-4D61-8AE8-C70961FA1E7A}" type="datetimeFigureOut">
              <a:rPr lang="en-GB" smtClean="0"/>
              <a:t>2.04.20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285199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D091F5CD-4B14-4D61-8AE8-C70961FA1E7A}" type="datetimeFigureOut">
              <a:rPr lang="en-GB" smtClean="0"/>
              <a:t>2.04.20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2591275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D091F5CD-4B14-4D61-8AE8-C70961FA1E7A}" type="datetimeFigureOut">
              <a:rPr lang="en-GB" smtClean="0"/>
              <a:t>2.04.20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3658093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3114" name="think-cell Slide" r:id="rId5" imgW="416" imgH="416" progId="TCLayout.ActiveDocument.1">
                  <p:embed/>
                </p:oleObj>
              </mc:Choice>
              <mc:Fallback>
                <p:oleObj name="think-cell Slide" r:id="rId5" imgW="416" imgH="416" progId="TCLayout.ActiveDocument.1">
                  <p:embed/>
                  <p:pic>
                    <p:nvPicPr>
                      <p:cNvPr id="6" name="Nesne 5" hidden="1"/>
                      <p:cNvPicPr/>
                      <p:nvPr/>
                    </p:nvPicPr>
                    <p:blipFill>
                      <a:blip r:embed="rId6"/>
                      <a:stretch>
                        <a:fillRect/>
                      </a:stretch>
                    </p:blipFill>
                    <p:spPr>
                      <a:xfrm>
                        <a:off x="1589" y="1590"/>
                        <a:ext cx="1587" cy="1587"/>
                      </a:xfrm>
                      <a:prstGeom prst="rect">
                        <a:avLst/>
                      </a:prstGeom>
                    </p:spPr>
                  </p:pic>
                </p:oleObj>
              </mc:Fallback>
            </mc:AlternateContent>
          </a:graphicData>
        </a:graphic>
      </p:graphicFrame>
      <p:sp>
        <p:nvSpPr>
          <p:cNvPr id="4" name="Dikdörtgen 3" hidden="1"/>
          <p:cNvSpPr/>
          <p:nvPr userDrawn="1">
            <p:custDataLst>
              <p:tags r:id="rId3"/>
            </p:custDataLst>
          </p:nvPr>
        </p:nvSpPr>
        <p:spPr bwMode="auto">
          <a:xfrm>
            <a:off x="1"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3600" b="1" i="0" u="none" strike="noStrike" cap="none" normalizeH="0" baseline="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1 Başlık"/>
          <p:cNvSpPr>
            <a:spLocks noGrp="1"/>
          </p:cNvSpPr>
          <p:nvPr>
            <p:ph type="ctrTitle"/>
          </p:nvPr>
        </p:nvSpPr>
        <p:spPr>
          <a:xfrm>
            <a:off x="685800" y="2130429"/>
            <a:ext cx="7772400" cy="1470025"/>
          </a:xfrm>
        </p:spPr>
        <p:txBody>
          <a:bodyPr/>
          <a:lstStyle/>
          <a:p>
            <a:r>
              <a:rPr lang="tr-TR" dirty="0" smtClean="0"/>
              <a:t>Asıl başlık stili için tıklatın</a:t>
            </a:r>
            <a:endParaRPr lang="tr-TR" dirty="0"/>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dirty="0" smtClean="0"/>
              <a:t>Asıl alt başlık stilini düzenlemek için tıklayın</a:t>
            </a:r>
            <a:endParaRPr lang="tr-TR" dirty="0"/>
          </a:p>
        </p:txBody>
      </p:sp>
    </p:spTree>
    <p:extLst>
      <p:ext uri="{BB962C8B-B14F-4D97-AF65-F5344CB8AC3E}">
        <p14:creationId xmlns:p14="http://schemas.microsoft.com/office/powerpoint/2010/main" val="4139229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aşlık ve İçerik">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spid="_x0000_s4138" name="think-cell Slide" r:id="rId5" imgW="416" imgH="416" progId="TCLayout.ActiveDocument.1">
                  <p:embed/>
                </p:oleObj>
              </mc:Choice>
              <mc:Fallback>
                <p:oleObj name="think-cell Slide" r:id="rId5" imgW="416" imgH="416" progId="TCLayout.ActiveDocument.1">
                  <p:embed/>
                  <p:pic>
                    <p:nvPicPr>
                      <p:cNvPr id="6" name="Nesne 5" hidden="1"/>
                      <p:cNvPicPr/>
                      <p:nvPr/>
                    </p:nvPicPr>
                    <p:blipFill>
                      <a:blip r:embed="rId6"/>
                      <a:stretch>
                        <a:fillRect/>
                      </a:stretch>
                    </p:blipFill>
                    <p:spPr>
                      <a:xfrm>
                        <a:off x="1589" y="1592"/>
                        <a:ext cx="1587" cy="1587"/>
                      </a:xfrm>
                      <a:prstGeom prst="rect">
                        <a:avLst/>
                      </a:prstGeom>
                    </p:spPr>
                  </p:pic>
                </p:oleObj>
              </mc:Fallback>
            </mc:AlternateContent>
          </a:graphicData>
        </a:graphic>
      </p:graphicFrame>
      <p:sp>
        <p:nvSpPr>
          <p:cNvPr id="4" name="Dikdörtgen 3" hidden="1"/>
          <p:cNvSpPr/>
          <p:nvPr userDrawn="1">
            <p:custDataLst>
              <p:tags r:id="rId3"/>
            </p:custDataLst>
          </p:nvPr>
        </p:nvSpPr>
        <p:spPr bwMode="auto">
          <a:xfrm>
            <a:off x="1"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3600" b="1" i="0" u="none" strike="noStrike" cap="none" normalizeH="0" baseline="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1 Başlık"/>
          <p:cNvSpPr>
            <a:spLocks noGrp="1"/>
          </p:cNvSpPr>
          <p:nvPr>
            <p:ph type="title"/>
          </p:nvPr>
        </p:nvSpPr>
        <p:spPr/>
        <p:txBody>
          <a:bodyPr/>
          <a:lstStyle/>
          <a:p>
            <a:r>
              <a:rPr lang="tr-TR" dirty="0" smtClean="0"/>
              <a:t>Asıl başlık stili için tıklatın</a:t>
            </a:r>
            <a:endParaRPr lang="tr-TR" dirty="0"/>
          </a:p>
        </p:txBody>
      </p:sp>
      <p:sp>
        <p:nvSpPr>
          <p:cNvPr id="3" name="2 İçerik Yer Tutucusu"/>
          <p:cNvSpPr>
            <a:spLocks noGrp="1"/>
          </p:cNvSpPr>
          <p:nvPr>
            <p:ph idx="1"/>
          </p:nvPr>
        </p:nvSpPr>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5" name="Rectangle 6"/>
          <p:cNvSpPr>
            <a:spLocks noGrp="1" noChangeArrowheads="1"/>
          </p:cNvSpPr>
          <p:nvPr>
            <p:ph type="sldNum" sz="quarter" idx="11"/>
          </p:nvPr>
        </p:nvSpPr>
        <p:spPr>
          <a:ln/>
        </p:spPr>
        <p:txBody>
          <a:bodyPr/>
          <a:lstStyle>
            <a:lvl1pPr>
              <a:defRPr/>
            </a:lvl1pPr>
          </a:lstStyle>
          <a:p>
            <a:pPr>
              <a:defRPr/>
            </a:pPr>
            <a:r>
              <a:rPr lang="tr-TR" smtClean="0"/>
              <a:t>Slayt </a:t>
            </a:r>
            <a:fld id="{800B3A91-13D1-4478-9922-86F5EE8FD7B3}" type="slidenum">
              <a:rPr lang="tr-TR" smtClean="0"/>
              <a:pPr>
                <a:defRPr/>
              </a:pPr>
              <a:t>‹#›</a:t>
            </a:fld>
            <a:endParaRPr lang="tr-TR" dirty="0"/>
          </a:p>
        </p:txBody>
      </p:sp>
    </p:spTree>
    <p:extLst>
      <p:ext uri="{BB962C8B-B14F-4D97-AF65-F5344CB8AC3E}">
        <p14:creationId xmlns:p14="http://schemas.microsoft.com/office/powerpoint/2010/main" val="2898130897"/>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userDrawn="1">
            <p:custDataLst>
              <p:tags r:id="rId2"/>
            </p:custDataLst>
            <p:ext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spid="_x0000_s5162" name="think-cell Slide" r:id="rId5" imgW="423" imgH="424" progId="TCLayout.ActiveDocument.1">
                  <p:embed/>
                </p:oleObj>
              </mc:Choice>
              <mc:Fallback>
                <p:oleObj name="think-cell Slide" r:id="rId5" imgW="423" imgH="424" progId="TCLayout.ActiveDocument.1">
                  <p:embed/>
                  <p:pic>
                    <p:nvPicPr>
                      <p:cNvPr id="6" name="Nesne 5" hidden="1"/>
                      <p:cNvPicPr/>
                      <p:nvPr/>
                    </p:nvPicPr>
                    <p:blipFill>
                      <a:blip r:embed="rId6"/>
                      <a:stretch>
                        <a:fillRect/>
                      </a:stretch>
                    </p:blipFill>
                    <p:spPr>
                      <a:xfrm>
                        <a:off x="1589" y="1588"/>
                        <a:ext cx="1588" cy="1588"/>
                      </a:xfrm>
                      <a:prstGeom prst="rect">
                        <a:avLst/>
                      </a:prstGeom>
                    </p:spPr>
                  </p:pic>
                </p:oleObj>
              </mc:Fallback>
            </mc:AlternateContent>
          </a:graphicData>
        </a:graphic>
      </p:graphicFrame>
      <p:sp>
        <p:nvSpPr>
          <p:cNvPr id="4" name="Dikdörtgen 3" hidden="1"/>
          <p:cNvSpPr/>
          <p:nvPr userDrawn="1">
            <p:custDataLst>
              <p:tags r:id="rId3"/>
            </p:custDataLst>
          </p:nvPr>
        </p:nvSpPr>
        <p:spPr bwMode="auto">
          <a:xfrm>
            <a:off x="1"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4000" b="1" i="0" u="none" strike="noStrike" cap="none" normalizeH="0" baseline="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1 Başlık"/>
          <p:cNvSpPr>
            <a:spLocks noGrp="1"/>
          </p:cNvSpPr>
          <p:nvPr>
            <p:ph type="title"/>
          </p:nvPr>
        </p:nvSpPr>
        <p:spPr>
          <a:xfrm>
            <a:off x="722313" y="4406904"/>
            <a:ext cx="7772400" cy="1362075"/>
          </a:xfrm>
        </p:spPr>
        <p:txBody>
          <a:bodyPr anchor="t"/>
          <a:lstStyle>
            <a:lvl1pPr algn="l">
              <a:defRPr sz="4000" b="1" cap="all"/>
            </a:lvl1pPr>
          </a:lstStyle>
          <a:p>
            <a:r>
              <a:rPr lang="tr-TR" dirty="0" smtClean="0"/>
              <a:t>Asıl başlık stili için tıklatın</a:t>
            </a:r>
            <a:endParaRPr lang="tr-TR" dirty="0"/>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dirty="0" smtClean="0"/>
              <a:t>Asıl metin stillerini düzenle</a:t>
            </a:r>
          </a:p>
        </p:txBody>
      </p:sp>
      <p:sp>
        <p:nvSpPr>
          <p:cNvPr id="5" name="Rectangle 6"/>
          <p:cNvSpPr>
            <a:spLocks noGrp="1" noChangeArrowheads="1"/>
          </p:cNvSpPr>
          <p:nvPr>
            <p:ph type="sldNum" sz="quarter" idx="11"/>
          </p:nvPr>
        </p:nvSpPr>
        <p:spPr>
          <a:ln/>
        </p:spPr>
        <p:txBody>
          <a:bodyPr/>
          <a:lstStyle>
            <a:lvl1pPr>
              <a:defRPr/>
            </a:lvl1pPr>
          </a:lstStyle>
          <a:p>
            <a:pPr>
              <a:defRPr/>
            </a:pPr>
            <a:r>
              <a:rPr lang="tr-TR" dirty="0" smtClean="0"/>
              <a:t>Slayt </a:t>
            </a:r>
            <a:fld id="{800B3A91-13D1-4478-9922-86F5EE8FD7B3}" type="slidenum">
              <a:rPr lang="tr-TR" smtClean="0"/>
              <a:pPr>
                <a:defRPr/>
              </a:pPr>
              <a:t>‹#›</a:t>
            </a:fld>
            <a:endParaRPr lang="tr-TR" dirty="0"/>
          </a:p>
        </p:txBody>
      </p:sp>
    </p:spTree>
    <p:extLst>
      <p:ext uri="{BB962C8B-B14F-4D97-AF65-F5344CB8AC3E}">
        <p14:creationId xmlns:p14="http://schemas.microsoft.com/office/powerpoint/2010/main" val="1640690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aphicFrame>
        <p:nvGraphicFramePr>
          <p:cNvPr id="7" name="Nesne 6" hidden="1"/>
          <p:cNvGraphicFramePr>
            <a:graphicFrameLocks noChangeAspect="1"/>
          </p:cNvGraphicFramePr>
          <p:nvPr userDrawn="1">
            <p:custDataLst>
              <p:tags r:id="rId2"/>
            </p:custDataLst>
            <p:ext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spid="_x0000_s6186" name="think-cell Slide" r:id="rId5" imgW="423" imgH="424" progId="TCLayout.ActiveDocument.1">
                  <p:embed/>
                </p:oleObj>
              </mc:Choice>
              <mc:Fallback>
                <p:oleObj name="think-cell Slide" r:id="rId5" imgW="423" imgH="424" progId="TCLayout.ActiveDocument.1">
                  <p:embed/>
                  <p:pic>
                    <p:nvPicPr>
                      <p:cNvPr id="7" name="Nesne 6" hidden="1"/>
                      <p:cNvPicPr/>
                      <p:nvPr/>
                    </p:nvPicPr>
                    <p:blipFill>
                      <a:blip r:embed="rId6"/>
                      <a:stretch>
                        <a:fillRect/>
                      </a:stretch>
                    </p:blipFill>
                    <p:spPr>
                      <a:xfrm>
                        <a:off x="1589" y="1588"/>
                        <a:ext cx="1588" cy="1588"/>
                      </a:xfrm>
                      <a:prstGeom prst="rect">
                        <a:avLst/>
                      </a:prstGeom>
                    </p:spPr>
                  </p:pic>
                </p:oleObj>
              </mc:Fallback>
            </mc:AlternateContent>
          </a:graphicData>
        </a:graphic>
      </p:graphicFrame>
      <p:sp>
        <p:nvSpPr>
          <p:cNvPr id="5" name="Dikdörtgen 4" hidden="1"/>
          <p:cNvSpPr/>
          <p:nvPr userDrawn="1">
            <p:custDataLst>
              <p:tags r:id="rId3"/>
            </p:custDataLst>
          </p:nvPr>
        </p:nvSpPr>
        <p:spPr bwMode="auto">
          <a:xfrm>
            <a:off x="1"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3600" b="1" i="0" u="none" strike="noStrike" cap="none" normalizeH="0" baseline="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1 Başlık"/>
          <p:cNvSpPr>
            <a:spLocks noGrp="1"/>
          </p:cNvSpPr>
          <p:nvPr>
            <p:ph type="title"/>
          </p:nvPr>
        </p:nvSpPr>
        <p:spPr/>
        <p:txBody>
          <a:bodyPr/>
          <a:lstStyle/>
          <a:p>
            <a:r>
              <a:rPr lang="tr-TR" dirty="0" smtClean="0"/>
              <a:t>Asıl başlık stili için tıklatın</a:t>
            </a:r>
            <a:endParaRPr lang="tr-TR" dirty="0"/>
          </a:p>
        </p:txBody>
      </p:sp>
      <p:sp>
        <p:nvSpPr>
          <p:cNvPr id="3" name="2 İçerik Yer Tutucusu"/>
          <p:cNvSpPr>
            <a:spLocks noGrp="1"/>
          </p:cNvSpPr>
          <p:nvPr>
            <p:ph sz="half" idx="1"/>
          </p:nvPr>
        </p:nvSpPr>
        <p:spPr>
          <a:xfrm>
            <a:off x="3048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3 İçerik Yer Tutucusu"/>
          <p:cNvSpPr>
            <a:spLocks noGrp="1"/>
          </p:cNvSpPr>
          <p:nvPr>
            <p:ph sz="half" idx="2"/>
          </p:nvPr>
        </p:nvSpPr>
        <p:spPr>
          <a:xfrm>
            <a:off x="4648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6" name="Rectangle 6"/>
          <p:cNvSpPr>
            <a:spLocks noGrp="1" noChangeArrowheads="1"/>
          </p:cNvSpPr>
          <p:nvPr>
            <p:ph type="sldNum" sz="quarter" idx="11"/>
          </p:nvPr>
        </p:nvSpPr>
        <p:spPr>
          <a:ln/>
        </p:spPr>
        <p:txBody>
          <a:bodyPr/>
          <a:lstStyle>
            <a:lvl1pPr>
              <a:defRPr/>
            </a:lvl1pPr>
          </a:lstStyle>
          <a:p>
            <a:pPr>
              <a:defRPr/>
            </a:pPr>
            <a:r>
              <a:rPr lang="tr-TR" dirty="0" smtClean="0"/>
              <a:t>Slayt </a:t>
            </a:r>
            <a:fld id="{800B3A91-13D1-4478-9922-86F5EE8FD7B3}" type="slidenum">
              <a:rPr lang="tr-TR" smtClean="0"/>
              <a:pPr>
                <a:defRPr/>
              </a:pPr>
              <a:t>‹#›</a:t>
            </a:fld>
            <a:endParaRPr lang="tr-TR" dirty="0"/>
          </a:p>
        </p:txBody>
      </p:sp>
    </p:spTree>
    <p:extLst>
      <p:ext uri="{BB962C8B-B14F-4D97-AF65-F5344CB8AC3E}">
        <p14:creationId xmlns:p14="http://schemas.microsoft.com/office/powerpoint/2010/main" val="699307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userDrawn="1">
            <p:custDataLst>
              <p:tags r:id="rId2"/>
            </p:custDataLst>
            <p:ext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spid="_x0000_s7210" name="think-cell Slide" r:id="rId5" imgW="423" imgH="424" progId="TCLayout.ActiveDocument.1">
                  <p:embed/>
                </p:oleObj>
              </mc:Choice>
              <mc:Fallback>
                <p:oleObj name="think-cell Slide" r:id="rId5" imgW="423" imgH="424" progId="TCLayout.ActiveDocument.1">
                  <p:embed/>
                  <p:pic>
                    <p:nvPicPr>
                      <p:cNvPr id="5" name="Nesne 4" hidden="1"/>
                      <p:cNvPicPr/>
                      <p:nvPr/>
                    </p:nvPicPr>
                    <p:blipFill>
                      <a:blip r:embed="rId6"/>
                      <a:stretch>
                        <a:fillRect/>
                      </a:stretch>
                    </p:blipFill>
                    <p:spPr>
                      <a:xfrm>
                        <a:off x="1589" y="1588"/>
                        <a:ext cx="1588" cy="1588"/>
                      </a:xfrm>
                      <a:prstGeom prst="rect">
                        <a:avLst/>
                      </a:prstGeom>
                    </p:spPr>
                  </p:pic>
                </p:oleObj>
              </mc:Fallback>
            </mc:AlternateContent>
          </a:graphicData>
        </a:graphic>
      </p:graphicFrame>
      <p:sp>
        <p:nvSpPr>
          <p:cNvPr id="3" name="Dikdörtgen 2" hidden="1"/>
          <p:cNvSpPr/>
          <p:nvPr userDrawn="1">
            <p:custDataLst>
              <p:tags r:id="rId3"/>
            </p:custDataLst>
          </p:nvPr>
        </p:nvSpPr>
        <p:spPr bwMode="auto">
          <a:xfrm>
            <a:off x="1"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3600" b="1" i="0" u="none" strike="noStrike" cap="none" normalizeH="0" baseline="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1 Başlık"/>
          <p:cNvSpPr>
            <a:spLocks noGrp="1"/>
          </p:cNvSpPr>
          <p:nvPr>
            <p:ph type="title"/>
          </p:nvPr>
        </p:nvSpPr>
        <p:spPr/>
        <p:txBody>
          <a:bodyPr/>
          <a:lstStyle/>
          <a:p>
            <a:r>
              <a:rPr lang="tr-TR" dirty="0" smtClean="0"/>
              <a:t>Asıl başlık stili için tıklatın</a:t>
            </a:r>
            <a:endParaRPr lang="tr-TR" dirty="0"/>
          </a:p>
        </p:txBody>
      </p:sp>
      <p:sp>
        <p:nvSpPr>
          <p:cNvPr id="4" name="Rectangle 6"/>
          <p:cNvSpPr>
            <a:spLocks noGrp="1" noChangeArrowheads="1"/>
          </p:cNvSpPr>
          <p:nvPr>
            <p:ph type="sldNum" sz="quarter" idx="11"/>
          </p:nvPr>
        </p:nvSpPr>
        <p:spPr>
          <a:ln/>
        </p:spPr>
        <p:txBody>
          <a:bodyPr/>
          <a:lstStyle>
            <a:lvl1pPr>
              <a:defRPr/>
            </a:lvl1pPr>
          </a:lstStyle>
          <a:p>
            <a:r>
              <a:rPr lang="tr-TR" dirty="0" smtClean="0"/>
              <a:t>Slayt </a:t>
            </a:r>
            <a:fld id="{800B3A91-13D1-4478-9922-86F5EE8FD7B3}" type="slidenum">
              <a:rPr lang="tr-TR" smtClean="0"/>
              <a:pPr/>
              <a:t>‹#›</a:t>
            </a:fld>
            <a:endParaRPr lang="tr-TR" dirty="0"/>
          </a:p>
        </p:txBody>
      </p:sp>
    </p:spTree>
    <p:extLst>
      <p:ext uri="{BB962C8B-B14F-4D97-AF65-F5344CB8AC3E}">
        <p14:creationId xmlns:p14="http://schemas.microsoft.com/office/powerpoint/2010/main" val="2949594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oş">
    <p:spTree>
      <p:nvGrpSpPr>
        <p:cNvPr id="1" name=""/>
        <p:cNvGrpSpPr/>
        <p:nvPr/>
      </p:nvGrpSpPr>
      <p:grpSpPr>
        <a:xfrm>
          <a:off x="0" y="0"/>
          <a:ext cx="0" cy="0"/>
          <a:chOff x="0" y="0"/>
          <a:chExt cx="0" cy="0"/>
        </a:xfrm>
      </p:grpSpPr>
      <p:sp>
        <p:nvSpPr>
          <p:cNvPr id="3" name="Rectangle 6"/>
          <p:cNvSpPr>
            <a:spLocks noGrp="1" noChangeArrowheads="1"/>
          </p:cNvSpPr>
          <p:nvPr>
            <p:ph type="sldNum" sz="quarter" idx="11"/>
          </p:nvPr>
        </p:nvSpPr>
        <p:spPr>
          <a:ln/>
        </p:spPr>
        <p:txBody>
          <a:bodyPr/>
          <a:lstStyle>
            <a:lvl1pPr>
              <a:defRPr/>
            </a:lvl1pPr>
          </a:lstStyle>
          <a:p>
            <a:r>
              <a:rPr lang="tr-TR" dirty="0" smtClean="0"/>
              <a:t>Slayt </a:t>
            </a:r>
            <a:fld id="{800B3A91-13D1-4478-9922-86F5EE8FD7B3}" type="slidenum">
              <a:rPr lang="tr-TR" smtClean="0"/>
              <a:pPr/>
              <a:t>‹#›</a:t>
            </a:fld>
            <a:endParaRPr lang="tr-TR" dirty="0"/>
          </a:p>
        </p:txBody>
      </p:sp>
    </p:spTree>
    <p:extLst>
      <p:ext uri="{BB962C8B-B14F-4D97-AF65-F5344CB8AC3E}">
        <p14:creationId xmlns:p14="http://schemas.microsoft.com/office/powerpoint/2010/main" val="31183590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8A04BBEC-FE2E-8140-9C85-65E70E3B60E6}" type="datetimeFigureOut">
              <a:rPr lang="en-US" smtClean="0"/>
              <a:t>2.04.20</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FDF5E7E-91DC-544F-86EE-23A970F8CB66}" type="slidenum">
              <a:rPr lang="en-US" smtClean="0"/>
              <a:t>‹#›</a:t>
            </a:fld>
            <a:endParaRPr lang="en-US"/>
          </a:p>
        </p:txBody>
      </p:sp>
    </p:spTree>
    <p:extLst>
      <p:ext uri="{BB962C8B-B14F-4D97-AF65-F5344CB8AC3E}">
        <p14:creationId xmlns:p14="http://schemas.microsoft.com/office/powerpoint/2010/main" val="3248521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D091F5CD-4B14-4D61-8AE8-C70961FA1E7A}" type="datetimeFigureOut">
              <a:rPr lang="en-GB" smtClean="0"/>
              <a:t>2.04.20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2434336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091F5CD-4B14-4D61-8AE8-C70961FA1E7A}" type="datetimeFigureOut">
              <a:rPr lang="en-GB" smtClean="0"/>
              <a:t>2.04.20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8300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D091F5CD-4B14-4D61-8AE8-C70961FA1E7A}" type="datetimeFigureOut">
              <a:rPr lang="en-GB" smtClean="0"/>
              <a:t>2.04.20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2400508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D091F5CD-4B14-4D61-8AE8-C70961FA1E7A}" type="datetimeFigureOut">
              <a:rPr lang="en-GB" smtClean="0"/>
              <a:t>2.04.20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1454125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D091F5CD-4B14-4D61-8AE8-C70961FA1E7A}" type="datetimeFigureOut">
              <a:rPr lang="en-GB" smtClean="0"/>
              <a:t>2.04.20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81018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091F5CD-4B14-4D61-8AE8-C70961FA1E7A}" type="datetimeFigureOut">
              <a:rPr lang="en-GB" smtClean="0"/>
              <a:t>2.04.20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2164670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091F5CD-4B14-4D61-8AE8-C70961FA1E7A}" type="datetimeFigureOut">
              <a:rPr lang="en-GB" smtClean="0"/>
              <a:t>2.04.20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42699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091F5CD-4B14-4D61-8AE8-C70961FA1E7A}" type="datetimeFigureOut">
              <a:rPr lang="en-GB" smtClean="0"/>
              <a:t>2.04.20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9D105C8-60B9-42BE-BD3C-474632705700}" type="slidenum">
              <a:rPr lang="en-GB" smtClean="0"/>
              <a:t>‹#›</a:t>
            </a:fld>
            <a:endParaRPr lang="en-GB"/>
          </a:p>
        </p:txBody>
      </p:sp>
    </p:spTree>
    <p:extLst>
      <p:ext uri="{BB962C8B-B14F-4D97-AF65-F5344CB8AC3E}">
        <p14:creationId xmlns:p14="http://schemas.microsoft.com/office/powerpoint/2010/main" val="30590445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tags" Target="../tags/tag2.xml"/><Relationship Id="rId15" Type="http://schemas.openxmlformats.org/officeDocument/2006/relationships/tags" Target="../tags/tag3.xml"/><Relationship Id="rId16" Type="http://schemas.openxmlformats.org/officeDocument/2006/relationships/oleObject" Target="../embeddings/oleObject1.bin"/><Relationship Id="rId17"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tags" Target="../tags/tag5.xml"/><Relationship Id="rId12" Type="http://schemas.openxmlformats.org/officeDocument/2006/relationships/oleObject" Target="../embeddings/oleObject2.bin"/><Relationship Id="rId13" Type="http://schemas.openxmlformats.org/officeDocument/2006/relationships/image" Target="../media/image2.emf"/><Relationship Id="rId14" Type="http://schemas.openxmlformats.org/officeDocument/2006/relationships/image" Target="../media/image3.png"/><Relationship Id="rId15" Type="http://schemas.openxmlformats.org/officeDocument/2006/relationships/image" Target="../media/image4.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theme" Target="../theme/theme2.xml"/><Relationship Id="rId9" Type="http://schemas.openxmlformats.org/officeDocument/2006/relationships/vmlDrawing" Target="../drawings/vmlDrawing2.vml"/><Relationship Id="rId10"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0" name="Nesne 9" hidden="1"/>
          <p:cNvGraphicFramePr>
            <a:graphicFrameLocks noChangeAspect="1"/>
          </p:cNvGraphicFramePr>
          <p:nvPr userDrawn="1">
            <p:custDataLst>
              <p:tags r:id="rId14"/>
            </p:custDataLst>
            <p:extLst>
              <p:ext uri="{D42A27DB-BD31-4B8C-83A1-F6EECF244321}">
                <p14:modId xmlns:p14="http://schemas.microsoft.com/office/powerpoint/2010/main" val="1989140364"/>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1066" name="think-cell Slide" r:id="rId16" imgW="444" imgH="446" progId="TCLayout.ActiveDocument.1">
                  <p:embed/>
                </p:oleObj>
              </mc:Choice>
              <mc:Fallback>
                <p:oleObj name="think-cell Slide" r:id="rId16" imgW="444" imgH="446" progId="TCLayout.ActiveDocument.1">
                  <p:embed/>
                  <p:pic>
                    <p:nvPicPr>
                      <p:cNvPr id="0" name=""/>
                      <p:cNvPicPr/>
                      <p:nvPr/>
                    </p:nvPicPr>
                    <p:blipFill>
                      <a:blip r:embed="rId17"/>
                      <a:stretch>
                        <a:fillRect/>
                      </a:stretch>
                    </p:blipFill>
                    <p:spPr>
                      <a:xfrm>
                        <a:off x="1191" y="1588"/>
                        <a:ext cx="1191" cy="1588"/>
                      </a:xfrm>
                      <a:prstGeom prst="rect">
                        <a:avLst/>
                      </a:prstGeom>
                    </p:spPr>
                  </p:pic>
                </p:oleObj>
              </mc:Fallback>
            </mc:AlternateContent>
          </a:graphicData>
        </a:graphic>
      </p:graphicFrame>
      <p:sp>
        <p:nvSpPr>
          <p:cNvPr id="9" name="Dikdörtgen 8" hidden="1"/>
          <p:cNvSpPr/>
          <p:nvPr userDrawn="1">
            <p:custDataLst>
              <p:tags r:id="rId15"/>
            </p:custDataLst>
          </p:nvPr>
        </p:nvSpPr>
        <p:spPr>
          <a:xfrm>
            <a:off x="0" y="0"/>
            <a:ext cx="119063"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tr-TR" sz="4400" b="0" i="0" baseline="0" dirty="0">
              <a:latin typeface="Calibri Light" panose="020F0302020204030204" pitchFamily="34" charset="0"/>
              <a:ea typeface="+mj-ea"/>
              <a:cs typeface="+mj-cs"/>
              <a:sym typeface="Calibri Light" panose="020F0302020204030204" pitchFamily="34" charset="0"/>
            </a:endParaRPr>
          </a:p>
        </p:txBody>
      </p:sp>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91F5CD-4B14-4D61-8AE8-C70961FA1E7A}" type="datetimeFigureOut">
              <a:rPr lang="en-GB" smtClean="0"/>
              <a:t>2.04.20</a:t>
            </a:fld>
            <a:endParaRPr lang="en-GB"/>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D105C8-60B9-42BE-BD3C-474632705700}" type="slidenum">
              <a:rPr lang="en-GB" smtClean="0"/>
              <a:t>‹#›</a:t>
            </a:fld>
            <a:endParaRPr lang="en-GB"/>
          </a:p>
        </p:txBody>
      </p:sp>
    </p:spTree>
    <p:extLst>
      <p:ext uri="{BB962C8B-B14F-4D97-AF65-F5344CB8AC3E}">
        <p14:creationId xmlns:p14="http://schemas.microsoft.com/office/powerpoint/2010/main" val="2493921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 name="9 Nesne" hidden="1"/>
          <p:cNvGraphicFramePr>
            <a:graphicFrameLocks noChangeAspect="1"/>
          </p:cNvGraphicFramePr>
          <p:nvPr>
            <p:custDataLst>
              <p:tags r:id="rId10"/>
            </p:custDataLst>
            <p:extLst>
              <p:ext uri="{D42A27DB-BD31-4B8C-83A1-F6EECF244321}">
                <p14:modId xmlns:p14="http://schemas.microsoft.com/office/powerpoint/2010/main" val="3827099346"/>
              </p:ext>
            </p:ext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spid="_x0000_s2091" name="think-cell Slide" r:id="rId12" imgW="270" imgH="270" progId="TCLayout.ActiveDocument.1">
                  <p:embed/>
                </p:oleObj>
              </mc:Choice>
              <mc:Fallback>
                <p:oleObj name="think-cell Slide" r:id="rId12" imgW="270" imgH="270" progId="TCLayout.ActiveDocument.1">
                  <p:embed/>
                  <p:pic>
                    <p:nvPicPr>
                      <p:cNvPr id="10" name="9 Nesne" hidden="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9" y="1592"/>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Dikdörtgen 1" hidden="1"/>
          <p:cNvSpPr/>
          <p:nvPr userDrawn="1">
            <p:custDataLst>
              <p:tags r:id="rId11"/>
            </p:custDataLst>
          </p:nvPr>
        </p:nvSpPr>
        <p:spPr bwMode="auto">
          <a:xfrm>
            <a:off x="1"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3600" b="1" i="0" u="none" strike="noStrike" cap="none" normalizeH="0" baseline="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1031" name="Rectangle 7"/>
          <p:cNvSpPr>
            <a:spLocks noChangeArrowheads="1"/>
          </p:cNvSpPr>
          <p:nvPr/>
        </p:nvSpPr>
        <p:spPr bwMode="auto">
          <a:xfrm>
            <a:off x="0" y="0"/>
            <a:ext cx="9144000" cy="533400"/>
          </a:xfrm>
          <a:prstGeom prst="rect">
            <a:avLst/>
          </a:prstGeom>
          <a:solidFill>
            <a:srgbClr val="1F318D"/>
          </a:solidFill>
          <a:ln w="38100">
            <a:no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4000" b="1" i="0" u="none" strike="noStrike" kern="1200" cap="none" spc="0" normalizeH="0" baseline="0" noProof="0" dirty="0">
              <a:ln>
                <a:noFill/>
              </a:ln>
              <a:solidFill>
                <a:srgbClr val="000000"/>
              </a:solidFill>
              <a:effectLst/>
              <a:uLnTx/>
              <a:uFillTx/>
              <a:latin typeface="Arial" charset="0"/>
              <a:ea typeface="+mn-ea"/>
              <a:cs typeface="Arial"/>
            </a:endParaRPr>
          </a:p>
        </p:txBody>
      </p:sp>
      <p:pic>
        <p:nvPicPr>
          <p:cNvPr id="1027" name="Picture 9" descr="bar"/>
          <p:cNvPicPr>
            <a:picLocks noChangeAspect="1" noChangeArrowheads="1"/>
          </p:cNvPicPr>
          <p:nvPr/>
        </p:nvPicPr>
        <p:blipFill>
          <a:blip r:embed="rId14" cstate="print"/>
          <a:srcRect l="-209" t="59564"/>
          <a:stretch>
            <a:fillRect/>
          </a:stretch>
        </p:blipFill>
        <p:spPr bwMode="auto">
          <a:xfrm>
            <a:off x="-19050" y="538167"/>
            <a:ext cx="9163050" cy="147637"/>
          </a:xfrm>
          <a:prstGeom prst="rect">
            <a:avLst/>
          </a:prstGeom>
          <a:noFill/>
          <a:ln w="9525">
            <a:noFill/>
            <a:miter lim="800000"/>
            <a:headEnd/>
            <a:tailEnd/>
          </a:ln>
        </p:spPr>
      </p:pic>
      <p:sp>
        <p:nvSpPr>
          <p:cNvPr id="1028" name="Rectangle 2"/>
          <p:cNvSpPr>
            <a:spLocks noGrp="1" noChangeArrowheads="1"/>
          </p:cNvSpPr>
          <p:nvPr>
            <p:ph type="title"/>
          </p:nvPr>
        </p:nvSpPr>
        <p:spPr bwMode="auto">
          <a:xfrm>
            <a:off x="304800" y="762000"/>
            <a:ext cx="8534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dirty="0" smtClean="0"/>
              <a:t>Asıl başlık stili için tıklatın</a:t>
            </a:r>
          </a:p>
        </p:txBody>
      </p:sp>
      <p:sp>
        <p:nvSpPr>
          <p:cNvPr id="1029" name="Rectangle 3"/>
          <p:cNvSpPr>
            <a:spLocks noGrp="1" noChangeArrowheads="1"/>
          </p:cNvSpPr>
          <p:nvPr>
            <p:ph type="body" idx="1"/>
          </p:nvPr>
        </p:nvSpPr>
        <p:spPr bwMode="auto">
          <a:xfrm>
            <a:off x="304800" y="1752600"/>
            <a:ext cx="8534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p>
        </p:txBody>
      </p:sp>
      <p:sp>
        <p:nvSpPr>
          <p:cNvPr id="1030" name="Rectangle 6"/>
          <p:cNvSpPr>
            <a:spLocks noGrp="1" noChangeArrowheads="1"/>
          </p:cNvSpPr>
          <p:nvPr>
            <p:ph type="sldNum" sz="quarter" idx="4"/>
          </p:nvPr>
        </p:nvSpPr>
        <p:spPr bwMode="auto">
          <a:xfrm>
            <a:off x="8305800" y="4"/>
            <a:ext cx="838200" cy="5365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400" b="0">
                <a:solidFill>
                  <a:srgbClr val="CBDDEB"/>
                </a:solidFill>
                <a:latin typeface="+mn-lt"/>
                <a:cs typeface="Arial" charset="0"/>
              </a:defRPr>
            </a:lvl1pPr>
          </a:lstStyle>
          <a:p>
            <a:r>
              <a:rPr lang="tr-TR" dirty="0" smtClean="0"/>
              <a:t>Slayt </a:t>
            </a:r>
            <a:fld id="{800B3A91-13D1-4478-9922-86F5EE8FD7B3}" type="slidenum">
              <a:rPr lang="tr-TR" smtClean="0"/>
              <a:pPr/>
              <a:t>‹#›</a:t>
            </a:fld>
            <a:endParaRPr lang="tr-TR" dirty="0"/>
          </a:p>
        </p:txBody>
      </p:sp>
      <p:sp>
        <p:nvSpPr>
          <p:cNvPr id="1041" name="Line 17"/>
          <p:cNvSpPr>
            <a:spLocks noChangeShapeType="1"/>
          </p:cNvSpPr>
          <p:nvPr/>
        </p:nvSpPr>
        <p:spPr bwMode="auto">
          <a:xfrm>
            <a:off x="8267700" y="95254"/>
            <a:ext cx="0" cy="347663"/>
          </a:xfrm>
          <a:prstGeom prst="line">
            <a:avLst/>
          </a:prstGeom>
          <a:noFill/>
          <a:ln w="31750">
            <a:solidFill>
              <a:schemeClr val="bg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4000" b="1" i="0" u="none" strike="noStrike" kern="1200" cap="none" spc="0" normalizeH="0" baseline="0" noProof="0" dirty="0">
              <a:ln>
                <a:noFill/>
              </a:ln>
              <a:solidFill>
                <a:srgbClr val="000000"/>
              </a:solidFill>
              <a:effectLst/>
              <a:uLnTx/>
              <a:uFillTx/>
              <a:latin typeface="Arial" charset="0"/>
              <a:ea typeface="+mn-ea"/>
              <a:cs typeface="Arial"/>
            </a:endParaRPr>
          </a:p>
        </p:txBody>
      </p:sp>
      <p:pic>
        <p:nvPicPr>
          <p:cNvPr id="1033" name="Picture 18" descr="Untitled-1"/>
          <p:cNvPicPr>
            <a:picLocks noChangeAspect="1" noChangeArrowheads="1"/>
          </p:cNvPicPr>
          <p:nvPr/>
        </p:nvPicPr>
        <p:blipFill>
          <a:blip r:embed="rId15" cstate="print"/>
          <a:srcRect/>
          <a:stretch>
            <a:fillRect/>
          </a:stretch>
        </p:blipFill>
        <p:spPr bwMode="auto">
          <a:xfrm>
            <a:off x="228600" y="66675"/>
            <a:ext cx="1219200" cy="431800"/>
          </a:xfrm>
          <a:prstGeom prst="rect">
            <a:avLst/>
          </a:prstGeom>
          <a:noFill/>
          <a:ln w="9525">
            <a:noFill/>
            <a:miter lim="800000"/>
            <a:headEnd/>
            <a:tailEnd/>
          </a:ln>
        </p:spPr>
      </p:pic>
    </p:spTree>
    <p:extLst>
      <p:ext uri="{BB962C8B-B14F-4D97-AF65-F5344CB8AC3E}">
        <p14:creationId xmlns:p14="http://schemas.microsoft.com/office/powerpoint/2010/main" val="708880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Lst>
  <p:hf hdr="0" ftr="0" dt="0"/>
  <p:txStyles>
    <p:titleStyle>
      <a:lvl1pPr algn="l" rtl="0" eaLnBrk="1" fontAlgn="base" hangingPunct="1">
        <a:spcBef>
          <a:spcPct val="0"/>
        </a:spcBef>
        <a:spcAft>
          <a:spcPct val="0"/>
        </a:spcAft>
        <a:defRPr sz="3600" b="1">
          <a:solidFill>
            <a:srgbClr val="1F318D"/>
          </a:solidFill>
          <a:latin typeface="+mj-lt"/>
          <a:ea typeface="+mj-ea"/>
          <a:cs typeface="+mj-cs"/>
        </a:defRPr>
      </a:lvl1pPr>
      <a:lvl2pPr algn="l" rtl="0" eaLnBrk="1" fontAlgn="base" hangingPunct="1">
        <a:spcBef>
          <a:spcPct val="0"/>
        </a:spcBef>
        <a:spcAft>
          <a:spcPct val="0"/>
        </a:spcAft>
        <a:defRPr sz="4400">
          <a:solidFill>
            <a:srgbClr val="1F318D"/>
          </a:solidFill>
          <a:latin typeface="Tahoma" pitchFamily="34" charset="0"/>
          <a:cs typeface="Arial" charset="0"/>
        </a:defRPr>
      </a:lvl2pPr>
      <a:lvl3pPr algn="l" rtl="0" eaLnBrk="1" fontAlgn="base" hangingPunct="1">
        <a:spcBef>
          <a:spcPct val="0"/>
        </a:spcBef>
        <a:spcAft>
          <a:spcPct val="0"/>
        </a:spcAft>
        <a:defRPr sz="4400">
          <a:solidFill>
            <a:srgbClr val="1F318D"/>
          </a:solidFill>
          <a:latin typeface="Tahoma" pitchFamily="34" charset="0"/>
          <a:cs typeface="Arial" charset="0"/>
        </a:defRPr>
      </a:lvl3pPr>
      <a:lvl4pPr algn="l" rtl="0" eaLnBrk="1" fontAlgn="base" hangingPunct="1">
        <a:spcBef>
          <a:spcPct val="0"/>
        </a:spcBef>
        <a:spcAft>
          <a:spcPct val="0"/>
        </a:spcAft>
        <a:defRPr sz="4400">
          <a:solidFill>
            <a:srgbClr val="1F318D"/>
          </a:solidFill>
          <a:latin typeface="Tahoma" pitchFamily="34" charset="0"/>
          <a:cs typeface="Arial" charset="0"/>
        </a:defRPr>
      </a:lvl4pPr>
      <a:lvl5pPr algn="l" rtl="0" eaLnBrk="1" fontAlgn="base" hangingPunct="1">
        <a:spcBef>
          <a:spcPct val="0"/>
        </a:spcBef>
        <a:spcAft>
          <a:spcPct val="0"/>
        </a:spcAft>
        <a:defRPr sz="4400">
          <a:solidFill>
            <a:srgbClr val="1F318D"/>
          </a:solidFill>
          <a:latin typeface="Tahoma" pitchFamily="34" charset="0"/>
          <a:cs typeface="Arial" charset="0"/>
        </a:defRPr>
      </a:lvl5pPr>
      <a:lvl6pPr marL="457200" algn="l" rtl="0" eaLnBrk="1" fontAlgn="base" hangingPunct="1">
        <a:spcBef>
          <a:spcPct val="0"/>
        </a:spcBef>
        <a:spcAft>
          <a:spcPct val="0"/>
        </a:spcAft>
        <a:defRPr sz="4400">
          <a:solidFill>
            <a:srgbClr val="1F318D"/>
          </a:solidFill>
          <a:latin typeface="Tahoma" pitchFamily="34" charset="0"/>
          <a:cs typeface="Arial" charset="0"/>
        </a:defRPr>
      </a:lvl6pPr>
      <a:lvl7pPr marL="914400" algn="l" rtl="0" eaLnBrk="1" fontAlgn="base" hangingPunct="1">
        <a:spcBef>
          <a:spcPct val="0"/>
        </a:spcBef>
        <a:spcAft>
          <a:spcPct val="0"/>
        </a:spcAft>
        <a:defRPr sz="4400">
          <a:solidFill>
            <a:srgbClr val="1F318D"/>
          </a:solidFill>
          <a:latin typeface="Tahoma" pitchFamily="34" charset="0"/>
          <a:cs typeface="Arial" charset="0"/>
        </a:defRPr>
      </a:lvl7pPr>
      <a:lvl8pPr marL="1371600" algn="l" rtl="0" eaLnBrk="1" fontAlgn="base" hangingPunct="1">
        <a:spcBef>
          <a:spcPct val="0"/>
        </a:spcBef>
        <a:spcAft>
          <a:spcPct val="0"/>
        </a:spcAft>
        <a:defRPr sz="4400">
          <a:solidFill>
            <a:srgbClr val="1F318D"/>
          </a:solidFill>
          <a:latin typeface="Tahoma" pitchFamily="34" charset="0"/>
          <a:cs typeface="Arial" charset="0"/>
        </a:defRPr>
      </a:lvl8pPr>
      <a:lvl9pPr marL="1828800" algn="l" rtl="0" eaLnBrk="1" fontAlgn="base" hangingPunct="1">
        <a:spcBef>
          <a:spcPct val="0"/>
        </a:spcBef>
        <a:spcAft>
          <a:spcPct val="0"/>
        </a:spcAft>
        <a:defRPr sz="4400">
          <a:solidFill>
            <a:srgbClr val="1F318D"/>
          </a:solidFill>
          <a:latin typeface="Tahoma" pitchFamily="34" charset="0"/>
          <a:cs typeface="Arial" charset="0"/>
        </a:defRPr>
      </a:lvl9pPr>
    </p:titleStyle>
    <p:bodyStyle>
      <a:lvl1pPr marL="342900" indent="-342900" algn="l" rtl="0" eaLnBrk="1" fontAlgn="base" hangingPunct="1">
        <a:spcBef>
          <a:spcPct val="20000"/>
        </a:spcBef>
        <a:spcAft>
          <a:spcPct val="0"/>
        </a:spcAft>
        <a:buClr>
          <a:srgbClr val="E60000"/>
        </a:buClr>
        <a:buSzPct val="8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1F318D"/>
        </a:buClr>
        <a:buSzPct val="90000"/>
        <a:buFont typeface="Wingdings" pitchFamily="2" charset="2"/>
        <a:buChar char="è"/>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7.xml"/><Relationship Id="rId4" Type="http://schemas.openxmlformats.org/officeDocument/2006/relationships/slideLayout" Target="../slideLayouts/slideLayout12.xml"/><Relationship Id="rId5" Type="http://schemas.openxmlformats.org/officeDocument/2006/relationships/notesSlide" Target="../notesSlides/notesSlide1.xml"/><Relationship Id="rId6" Type="http://schemas.openxmlformats.org/officeDocument/2006/relationships/oleObject" Target="../embeddings/oleObject8.bin"/><Relationship Id="rId7" Type="http://schemas.openxmlformats.org/officeDocument/2006/relationships/image" Target="../media/image7.emf"/><Relationship Id="rId1" Type="http://schemas.openxmlformats.org/officeDocument/2006/relationships/vmlDrawing" Target="../drawings/vmlDrawing8.vml"/><Relationship Id="rId2" Type="http://schemas.openxmlformats.org/officeDocument/2006/relationships/tags" Target="../tags/tag16.xml"/></Relationships>
</file>

<file path=ppt/slides/_rels/slide10.xml.rels><?xml version="1.0" encoding="UTF-8" standalone="yes"?>
<Relationships xmlns="http://schemas.openxmlformats.org/package/2006/relationships"><Relationship Id="rId3" Type="http://schemas.openxmlformats.org/officeDocument/2006/relationships/tags" Target="../tags/tag33.xml"/><Relationship Id="rId4" Type="http://schemas.openxmlformats.org/officeDocument/2006/relationships/slideLayout" Target="../slideLayouts/slideLayout13.xml"/><Relationship Id="rId5" Type="http://schemas.openxmlformats.org/officeDocument/2006/relationships/oleObject" Target="../embeddings/oleObject17.bin"/><Relationship Id="rId6" Type="http://schemas.openxmlformats.org/officeDocument/2006/relationships/image" Target="../media/image1.emf"/><Relationship Id="rId1" Type="http://schemas.openxmlformats.org/officeDocument/2006/relationships/vmlDrawing" Target="../drawings/vmlDrawing17.vml"/><Relationship Id="rId2" Type="http://schemas.openxmlformats.org/officeDocument/2006/relationships/tags" Target="../tags/tag32.xml"/></Relationships>
</file>

<file path=ppt/slides/_rels/slide11.xml.rels><?xml version="1.0" encoding="UTF-8" standalone="yes"?>
<Relationships xmlns="http://schemas.openxmlformats.org/package/2006/relationships"><Relationship Id="rId3" Type="http://schemas.openxmlformats.org/officeDocument/2006/relationships/tags" Target="../tags/tag35.xml"/><Relationship Id="rId4" Type="http://schemas.openxmlformats.org/officeDocument/2006/relationships/slideLayout" Target="../slideLayouts/slideLayout13.xml"/><Relationship Id="rId5" Type="http://schemas.openxmlformats.org/officeDocument/2006/relationships/oleObject" Target="../embeddings/oleObject18.bin"/><Relationship Id="rId6" Type="http://schemas.openxmlformats.org/officeDocument/2006/relationships/image" Target="../media/image1.emf"/><Relationship Id="rId7" Type="http://schemas.openxmlformats.org/officeDocument/2006/relationships/chart" Target="../charts/chart1.xml"/><Relationship Id="rId1" Type="http://schemas.openxmlformats.org/officeDocument/2006/relationships/vmlDrawing" Target="../drawings/vmlDrawing18.vml"/><Relationship Id="rId2" Type="http://schemas.openxmlformats.org/officeDocument/2006/relationships/tags" Target="../tags/tag34.xml"/></Relationships>
</file>

<file path=ppt/slides/_rels/slide12.xml.rels><?xml version="1.0" encoding="UTF-8" standalone="yes"?>
<Relationships xmlns="http://schemas.openxmlformats.org/package/2006/relationships"><Relationship Id="rId3" Type="http://schemas.openxmlformats.org/officeDocument/2006/relationships/tags" Target="../tags/tag37.xml"/><Relationship Id="rId4" Type="http://schemas.openxmlformats.org/officeDocument/2006/relationships/slideLayout" Target="../slideLayouts/slideLayout13.xml"/><Relationship Id="rId5" Type="http://schemas.openxmlformats.org/officeDocument/2006/relationships/oleObject" Target="../embeddings/oleObject20.bin"/><Relationship Id="rId6" Type="http://schemas.openxmlformats.org/officeDocument/2006/relationships/image" Target="../media/image1.emf"/><Relationship Id="rId7" Type="http://schemas.openxmlformats.org/officeDocument/2006/relationships/chart" Target="../charts/chart2.xml"/><Relationship Id="rId1" Type="http://schemas.openxmlformats.org/officeDocument/2006/relationships/vmlDrawing" Target="../drawings/vmlDrawing19.vml"/><Relationship Id="rId2" Type="http://schemas.openxmlformats.org/officeDocument/2006/relationships/tags" Target="../tags/tag36.xml"/></Relationships>
</file>

<file path=ppt/slides/_rels/slide13.xml.rels><?xml version="1.0" encoding="UTF-8" standalone="yes"?>
<Relationships xmlns="http://schemas.openxmlformats.org/package/2006/relationships"><Relationship Id="rId9" Type="http://schemas.openxmlformats.org/officeDocument/2006/relationships/tags" Target="../tags/tag45.xml"/><Relationship Id="rId20" Type="http://schemas.openxmlformats.org/officeDocument/2006/relationships/tags" Target="../tags/tag56.xml"/><Relationship Id="rId21" Type="http://schemas.openxmlformats.org/officeDocument/2006/relationships/tags" Target="../tags/tag57.xml"/><Relationship Id="rId22" Type="http://schemas.openxmlformats.org/officeDocument/2006/relationships/tags" Target="../tags/tag58.xml"/><Relationship Id="rId23" Type="http://schemas.openxmlformats.org/officeDocument/2006/relationships/tags" Target="../tags/tag59.xml"/><Relationship Id="rId24" Type="http://schemas.openxmlformats.org/officeDocument/2006/relationships/tags" Target="../tags/tag60.xml"/><Relationship Id="rId25" Type="http://schemas.openxmlformats.org/officeDocument/2006/relationships/tags" Target="../tags/tag61.xml"/><Relationship Id="rId26" Type="http://schemas.openxmlformats.org/officeDocument/2006/relationships/slideLayout" Target="../slideLayouts/slideLayout13.xml"/><Relationship Id="rId27" Type="http://schemas.openxmlformats.org/officeDocument/2006/relationships/oleObject" Target="../embeddings/oleObject21.bin"/><Relationship Id="rId28" Type="http://schemas.openxmlformats.org/officeDocument/2006/relationships/image" Target="../media/image1.emf"/><Relationship Id="rId29" Type="http://schemas.openxmlformats.org/officeDocument/2006/relationships/chart" Target="../charts/chart3.xml"/><Relationship Id="rId10" Type="http://schemas.openxmlformats.org/officeDocument/2006/relationships/tags" Target="../tags/tag46.xml"/><Relationship Id="rId11" Type="http://schemas.openxmlformats.org/officeDocument/2006/relationships/tags" Target="../tags/tag47.xml"/><Relationship Id="rId12" Type="http://schemas.openxmlformats.org/officeDocument/2006/relationships/tags" Target="../tags/tag48.xml"/><Relationship Id="rId13" Type="http://schemas.openxmlformats.org/officeDocument/2006/relationships/tags" Target="../tags/tag49.xml"/><Relationship Id="rId14" Type="http://schemas.openxmlformats.org/officeDocument/2006/relationships/tags" Target="../tags/tag50.xml"/><Relationship Id="rId15" Type="http://schemas.openxmlformats.org/officeDocument/2006/relationships/tags" Target="../tags/tag51.xml"/><Relationship Id="rId16" Type="http://schemas.openxmlformats.org/officeDocument/2006/relationships/tags" Target="../tags/tag52.xml"/><Relationship Id="rId17" Type="http://schemas.openxmlformats.org/officeDocument/2006/relationships/tags" Target="../tags/tag53.xml"/><Relationship Id="rId18" Type="http://schemas.openxmlformats.org/officeDocument/2006/relationships/tags" Target="../tags/tag54.xml"/><Relationship Id="rId19" Type="http://schemas.openxmlformats.org/officeDocument/2006/relationships/tags" Target="../tags/tag55.xml"/><Relationship Id="rId1" Type="http://schemas.openxmlformats.org/officeDocument/2006/relationships/vmlDrawing" Target="../drawings/vmlDrawing20.vml"/><Relationship Id="rId2" Type="http://schemas.openxmlformats.org/officeDocument/2006/relationships/tags" Target="../tags/tag38.xml"/><Relationship Id="rId3" Type="http://schemas.openxmlformats.org/officeDocument/2006/relationships/tags" Target="../tags/tag39.xml"/><Relationship Id="rId4" Type="http://schemas.openxmlformats.org/officeDocument/2006/relationships/tags" Target="../tags/tag40.xml"/><Relationship Id="rId5" Type="http://schemas.openxmlformats.org/officeDocument/2006/relationships/tags" Target="../tags/tag41.xml"/><Relationship Id="rId6" Type="http://schemas.openxmlformats.org/officeDocument/2006/relationships/tags" Target="../tags/tag42.xml"/><Relationship Id="rId7" Type="http://schemas.openxmlformats.org/officeDocument/2006/relationships/tags" Target="../tags/tag43.xml"/><Relationship Id="rId8" Type="http://schemas.openxmlformats.org/officeDocument/2006/relationships/tags" Target="../tags/tag44.xml"/></Relationships>
</file>

<file path=ppt/slides/_rels/slide14.xml.rels><?xml version="1.0" encoding="UTF-8" standalone="yes"?>
<Relationships xmlns="http://schemas.openxmlformats.org/package/2006/relationships"><Relationship Id="rId3" Type="http://schemas.openxmlformats.org/officeDocument/2006/relationships/tags" Target="../tags/tag63.xml"/><Relationship Id="rId4" Type="http://schemas.openxmlformats.org/officeDocument/2006/relationships/slideLayout" Target="../slideLayouts/slideLayout13.xml"/><Relationship Id="rId5" Type="http://schemas.openxmlformats.org/officeDocument/2006/relationships/oleObject" Target="../embeddings/oleObject22.bin"/><Relationship Id="rId6" Type="http://schemas.openxmlformats.org/officeDocument/2006/relationships/image" Target="../media/image1.emf"/><Relationship Id="rId7" Type="http://schemas.openxmlformats.org/officeDocument/2006/relationships/chart" Target="../charts/chart4.xml"/><Relationship Id="rId1" Type="http://schemas.openxmlformats.org/officeDocument/2006/relationships/vmlDrawing" Target="../drawings/vmlDrawing21.vml"/><Relationship Id="rId2" Type="http://schemas.openxmlformats.org/officeDocument/2006/relationships/tags" Target="../tags/tag62.xml"/></Relationships>
</file>

<file path=ppt/slides/_rels/slide15.xml.rels><?xml version="1.0" encoding="UTF-8" standalone="yes"?>
<Relationships xmlns="http://schemas.openxmlformats.org/package/2006/relationships"><Relationship Id="rId3" Type="http://schemas.openxmlformats.org/officeDocument/2006/relationships/tags" Target="../tags/tag65.xml"/><Relationship Id="rId4" Type="http://schemas.openxmlformats.org/officeDocument/2006/relationships/slideLayout" Target="../slideLayouts/slideLayout13.xml"/><Relationship Id="rId5" Type="http://schemas.openxmlformats.org/officeDocument/2006/relationships/oleObject" Target="../embeddings/oleObject23.bin"/><Relationship Id="rId6" Type="http://schemas.openxmlformats.org/officeDocument/2006/relationships/image" Target="../media/image1.emf"/><Relationship Id="rId7" Type="http://schemas.openxmlformats.org/officeDocument/2006/relationships/chart" Target="../charts/chart5.xml"/><Relationship Id="rId1" Type="http://schemas.openxmlformats.org/officeDocument/2006/relationships/vmlDrawing" Target="../drawings/vmlDrawing22.vml"/><Relationship Id="rId2" Type="http://schemas.openxmlformats.org/officeDocument/2006/relationships/tags" Target="../tags/tag6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tags" Target="../tags/tag67.xml"/><Relationship Id="rId4" Type="http://schemas.openxmlformats.org/officeDocument/2006/relationships/slideLayout" Target="../slideLayouts/slideLayout13.xml"/><Relationship Id="rId5" Type="http://schemas.openxmlformats.org/officeDocument/2006/relationships/oleObject" Target="../embeddings/oleObject24.bin"/><Relationship Id="rId6" Type="http://schemas.openxmlformats.org/officeDocument/2006/relationships/image" Target="../media/image1.emf"/><Relationship Id="rId1" Type="http://schemas.openxmlformats.org/officeDocument/2006/relationships/vmlDrawing" Target="../drawings/vmlDrawing23.vml"/><Relationship Id="rId2" Type="http://schemas.openxmlformats.org/officeDocument/2006/relationships/tags" Target="../tags/tag6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oleObject" Target="../embeddings/oleObject25.bin"/><Relationship Id="rId5" Type="http://schemas.openxmlformats.org/officeDocument/2006/relationships/image" Target="../media/image1.emf"/><Relationship Id="rId1" Type="http://schemas.openxmlformats.org/officeDocument/2006/relationships/vmlDrawing" Target="../drawings/vmlDrawing24.vml"/><Relationship Id="rId2" Type="http://schemas.openxmlformats.org/officeDocument/2006/relationships/tags" Target="../tags/tag6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oleObject" Target="../embeddings/oleObject26.bin"/><Relationship Id="rId5" Type="http://schemas.openxmlformats.org/officeDocument/2006/relationships/image" Target="../media/image1.emf"/><Relationship Id="rId1" Type="http://schemas.openxmlformats.org/officeDocument/2006/relationships/vmlDrawing" Target="../drawings/vmlDrawing25.vml"/><Relationship Id="rId2" Type="http://schemas.openxmlformats.org/officeDocument/2006/relationships/tags" Target="../tags/tag6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oleObject" Target="../embeddings/oleObject9.bin"/><Relationship Id="rId5" Type="http://schemas.openxmlformats.org/officeDocument/2006/relationships/image" Target="../media/image1.emf"/><Relationship Id="rId6" Type="http://schemas.openxmlformats.org/officeDocument/2006/relationships/image" Target="../media/image8.png"/><Relationship Id="rId1" Type="http://schemas.openxmlformats.org/officeDocument/2006/relationships/vmlDrawing" Target="../drawings/vmlDrawing9.vml"/><Relationship Id="rId2" Type="http://schemas.openxmlformats.org/officeDocument/2006/relationships/tags" Target="../tags/tag18.xml"/></Relationships>
</file>

<file path=ppt/slides/_rels/slide3.xml.rels><?xml version="1.0" encoding="UTF-8" standalone="yes"?>
<Relationships xmlns="http://schemas.openxmlformats.org/package/2006/relationships"><Relationship Id="rId3" Type="http://schemas.openxmlformats.org/officeDocument/2006/relationships/tags" Target="../tags/tag20.xml"/><Relationship Id="rId4" Type="http://schemas.openxmlformats.org/officeDocument/2006/relationships/slideLayout" Target="../slideLayouts/slideLayout18.xml"/><Relationship Id="rId5" Type="http://schemas.openxmlformats.org/officeDocument/2006/relationships/oleObject" Target="../embeddings/oleObject10.bin"/><Relationship Id="rId6" Type="http://schemas.openxmlformats.org/officeDocument/2006/relationships/image" Target="../media/image1.emf"/><Relationship Id="rId1" Type="http://schemas.openxmlformats.org/officeDocument/2006/relationships/vmlDrawing" Target="../drawings/vmlDrawing10.vml"/><Relationship Id="rId2" Type="http://schemas.openxmlformats.org/officeDocument/2006/relationships/tags" Target="../tags/tag1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oleObject" Target="../embeddings/oleObject11.bin"/><Relationship Id="rId5" Type="http://schemas.openxmlformats.org/officeDocument/2006/relationships/image" Target="../media/image1.emf"/><Relationship Id="rId1" Type="http://schemas.openxmlformats.org/officeDocument/2006/relationships/vmlDrawing" Target="../drawings/vmlDrawing11.vml"/><Relationship Id="rId2" Type="http://schemas.openxmlformats.org/officeDocument/2006/relationships/tags" Target="../tags/tag21.xml"/></Relationships>
</file>

<file path=ppt/slides/_rels/slide5.xml.rels><?xml version="1.0" encoding="UTF-8" standalone="yes"?>
<Relationships xmlns="http://schemas.openxmlformats.org/package/2006/relationships"><Relationship Id="rId3" Type="http://schemas.openxmlformats.org/officeDocument/2006/relationships/tags" Target="../tags/tag23.xml"/><Relationship Id="rId4" Type="http://schemas.openxmlformats.org/officeDocument/2006/relationships/slideLayout" Target="../slideLayouts/slideLayout13.xml"/><Relationship Id="rId5" Type="http://schemas.openxmlformats.org/officeDocument/2006/relationships/oleObject" Target="../embeddings/oleObject12.bin"/><Relationship Id="rId6" Type="http://schemas.openxmlformats.org/officeDocument/2006/relationships/image" Target="../media/image1.emf"/><Relationship Id="rId1" Type="http://schemas.openxmlformats.org/officeDocument/2006/relationships/vmlDrawing" Target="../drawings/vmlDrawing12.vml"/><Relationship Id="rId2" Type="http://schemas.openxmlformats.org/officeDocument/2006/relationships/tags" Target="../tags/tag22.xml"/></Relationships>
</file>

<file path=ppt/slides/_rels/slide6.xml.rels><?xml version="1.0" encoding="UTF-8" standalone="yes"?>
<Relationships xmlns="http://schemas.openxmlformats.org/package/2006/relationships"><Relationship Id="rId3" Type="http://schemas.openxmlformats.org/officeDocument/2006/relationships/tags" Target="../tags/tag25.xml"/><Relationship Id="rId4" Type="http://schemas.openxmlformats.org/officeDocument/2006/relationships/slideLayout" Target="../slideLayouts/slideLayout13.xml"/><Relationship Id="rId5" Type="http://schemas.openxmlformats.org/officeDocument/2006/relationships/oleObject" Target="../embeddings/oleObject13.bin"/><Relationship Id="rId6" Type="http://schemas.openxmlformats.org/officeDocument/2006/relationships/image" Target="../media/image1.emf"/><Relationship Id="rId7" Type="http://schemas.openxmlformats.org/officeDocument/2006/relationships/image" Target="../media/image9.png"/><Relationship Id="rId1" Type="http://schemas.openxmlformats.org/officeDocument/2006/relationships/vmlDrawing" Target="../drawings/vmlDrawing13.vml"/><Relationship Id="rId2" Type="http://schemas.openxmlformats.org/officeDocument/2006/relationships/tags" Target="../tags/tag24.xml"/></Relationships>
</file>

<file path=ppt/slides/_rels/slide7.xml.rels><?xml version="1.0" encoding="UTF-8" standalone="yes"?>
<Relationships xmlns="http://schemas.openxmlformats.org/package/2006/relationships"><Relationship Id="rId3" Type="http://schemas.openxmlformats.org/officeDocument/2006/relationships/tags" Target="../tags/tag27.xml"/><Relationship Id="rId4" Type="http://schemas.openxmlformats.org/officeDocument/2006/relationships/slideLayout" Target="../slideLayouts/slideLayout13.xml"/><Relationship Id="rId5" Type="http://schemas.openxmlformats.org/officeDocument/2006/relationships/oleObject" Target="../embeddings/oleObject14.bin"/><Relationship Id="rId6" Type="http://schemas.openxmlformats.org/officeDocument/2006/relationships/image" Target="../media/image1.emf"/><Relationship Id="rId1" Type="http://schemas.openxmlformats.org/officeDocument/2006/relationships/vmlDrawing" Target="../drawings/vmlDrawing14.vml"/><Relationship Id="rId2" Type="http://schemas.openxmlformats.org/officeDocument/2006/relationships/tags" Target="../tags/tag26.xml"/></Relationships>
</file>

<file path=ppt/slides/_rels/slide8.xml.rels><?xml version="1.0" encoding="UTF-8" standalone="yes"?>
<Relationships xmlns="http://schemas.openxmlformats.org/package/2006/relationships"><Relationship Id="rId3" Type="http://schemas.openxmlformats.org/officeDocument/2006/relationships/tags" Target="../tags/tag29.xml"/><Relationship Id="rId4" Type="http://schemas.openxmlformats.org/officeDocument/2006/relationships/slideLayout" Target="../slideLayouts/slideLayout13.xml"/><Relationship Id="rId5" Type="http://schemas.openxmlformats.org/officeDocument/2006/relationships/oleObject" Target="../embeddings/oleObject15.bin"/><Relationship Id="rId6" Type="http://schemas.openxmlformats.org/officeDocument/2006/relationships/image" Target="../media/image1.emf"/><Relationship Id="rId1" Type="http://schemas.openxmlformats.org/officeDocument/2006/relationships/vmlDrawing" Target="../drawings/vmlDrawing15.vml"/><Relationship Id="rId2" Type="http://schemas.openxmlformats.org/officeDocument/2006/relationships/tags" Target="../tags/tag28.xml"/></Relationships>
</file>

<file path=ppt/slides/_rels/slide9.xml.rels><?xml version="1.0" encoding="UTF-8" standalone="yes"?>
<Relationships xmlns="http://schemas.openxmlformats.org/package/2006/relationships"><Relationship Id="rId3" Type="http://schemas.openxmlformats.org/officeDocument/2006/relationships/tags" Target="../tags/tag31.xml"/><Relationship Id="rId4" Type="http://schemas.openxmlformats.org/officeDocument/2006/relationships/slideLayout" Target="../slideLayouts/slideLayout13.xml"/><Relationship Id="rId5" Type="http://schemas.openxmlformats.org/officeDocument/2006/relationships/oleObject" Target="../embeddings/oleObject16.bin"/><Relationship Id="rId6" Type="http://schemas.openxmlformats.org/officeDocument/2006/relationships/image" Target="../media/image1.emf"/><Relationship Id="rId7" Type="http://schemas.openxmlformats.org/officeDocument/2006/relationships/image" Target="../media/image10.png"/><Relationship Id="rId1" Type="http://schemas.openxmlformats.org/officeDocument/2006/relationships/vmlDrawing" Target="../drawings/vmlDrawing16.vml"/><Relationship Id="rId2" Type="http://schemas.openxmlformats.org/officeDocument/2006/relationships/tags" Target="../tags/tag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Nesne 2" hidden="1"/>
          <p:cNvGraphicFramePr>
            <a:graphicFrameLocks noChangeAspect="1"/>
          </p:cNvGraphicFramePr>
          <p:nvPr>
            <p:custDataLst>
              <p:tags r:id="rId2"/>
            </p:custDataLst>
            <p:extLst>
              <p:ext uri="{D42A27DB-BD31-4B8C-83A1-F6EECF244321}">
                <p14:modId xmlns:p14="http://schemas.microsoft.com/office/powerpoint/2010/main" val="40172987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5323" name="think-cell Slide" r:id="rId6" imgW="520" imgH="523" progId="TCLayout.ActiveDocument.1">
                  <p:embed/>
                </p:oleObj>
              </mc:Choice>
              <mc:Fallback>
                <p:oleObj name="think-cell Slide" r:id="rId6" imgW="520" imgH="523" progId="TCLayout.ActiveDocument.1">
                  <p:embed/>
                  <p:pic>
                    <p:nvPicPr>
                      <p:cNvPr id="3" name="Nesne 2"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Dikdörtgen 1"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a:spcBef>
                <a:spcPct val="0"/>
              </a:spcBef>
              <a:spcAft>
                <a:spcPct val="0"/>
              </a:spcAft>
            </a:pPr>
            <a:endParaRPr kumimoji="0" lang="tr-TR" sz="2000"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050" name="Rectangle 2"/>
          <p:cNvSpPr>
            <a:spLocks noChangeArrowheads="1"/>
          </p:cNvSpPr>
          <p:nvPr/>
        </p:nvSpPr>
        <p:spPr bwMode="auto">
          <a:xfrm>
            <a:off x="0" y="0"/>
            <a:ext cx="9144000" cy="2057400"/>
          </a:xfrm>
          <a:prstGeom prst="rect">
            <a:avLst/>
          </a:prstGeom>
          <a:solidFill>
            <a:srgbClr val="131E55"/>
          </a:solidFill>
          <a:ln w="9525">
            <a:noFill/>
            <a:miter lim="800000"/>
            <a:headEnd/>
            <a:tailEnd/>
          </a:ln>
        </p:spPr>
        <p:txBody>
          <a:bodyPr wrap="none" anchor="ctr"/>
          <a:lstStyle/>
          <a:p>
            <a:endParaRPr lang="tr-TR" dirty="0"/>
          </a:p>
        </p:txBody>
      </p:sp>
      <p:sp>
        <p:nvSpPr>
          <p:cNvPr id="2051" name="Text Box 3"/>
          <p:cNvSpPr txBox="1">
            <a:spLocks noChangeArrowheads="1"/>
          </p:cNvSpPr>
          <p:nvPr/>
        </p:nvSpPr>
        <p:spPr bwMode="auto">
          <a:xfrm>
            <a:off x="2743200" y="-152400"/>
            <a:ext cx="3505200" cy="1616075"/>
          </a:xfrm>
          <a:prstGeom prst="rect">
            <a:avLst/>
          </a:prstGeom>
          <a:noFill/>
          <a:ln w="9525" algn="ctr">
            <a:noFill/>
            <a:miter lim="800000"/>
            <a:headEnd/>
            <a:tailEnd/>
          </a:ln>
        </p:spPr>
        <p:txBody>
          <a:bodyPr>
            <a:spAutoFit/>
          </a:bodyPr>
          <a:lstStyle/>
          <a:p>
            <a:pPr algn="ctr"/>
            <a:r>
              <a:rPr lang="tr-TR" sz="10000" dirty="0">
                <a:solidFill>
                  <a:schemeClr val="bg1"/>
                </a:solidFill>
              </a:rPr>
              <a:t>tepav</a:t>
            </a:r>
          </a:p>
        </p:txBody>
      </p:sp>
      <p:sp>
        <p:nvSpPr>
          <p:cNvPr id="2052" name="Text Box 4"/>
          <p:cNvSpPr txBox="1">
            <a:spLocks noChangeArrowheads="1"/>
          </p:cNvSpPr>
          <p:nvPr/>
        </p:nvSpPr>
        <p:spPr bwMode="auto">
          <a:xfrm>
            <a:off x="1219200" y="1524000"/>
            <a:ext cx="6705600" cy="384721"/>
          </a:xfrm>
          <a:prstGeom prst="rect">
            <a:avLst/>
          </a:prstGeom>
          <a:noFill/>
          <a:ln w="9525" algn="ctr">
            <a:noFill/>
            <a:miter lim="800000"/>
            <a:headEnd/>
            <a:tailEnd/>
          </a:ln>
        </p:spPr>
        <p:txBody>
          <a:bodyPr wrap="square">
            <a:spAutoFit/>
          </a:bodyPr>
          <a:lstStyle/>
          <a:p>
            <a:pPr algn="ctr">
              <a:spcBef>
                <a:spcPct val="50000"/>
              </a:spcBef>
            </a:pPr>
            <a:r>
              <a:rPr lang="tr-TR" sz="1900" dirty="0" smtClean="0">
                <a:solidFill>
                  <a:schemeClr val="bg1"/>
                </a:solidFill>
              </a:rPr>
              <a:t>Türkiye Ekonomi Politikaları Araştırma Vakfı</a:t>
            </a:r>
            <a:endParaRPr lang="tr-TR" sz="1900" dirty="0">
              <a:solidFill>
                <a:schemeClr val="bg1"/>
              </a:solidFill>
            </a:endParaRPr>
          </a:p>
        </p:txBody>
      </p:sp>
      <p:sp>
        <p:nvSpPr>
          <p:cNvPr id="7" name="6 Başlık"/>
          <p:cNvSpPr>
            <a:spLocks noGrp="1"/>
          </p:cNvSpPr>
          <p:nvPr>
            <p:ph type="ctrTitle"/>
          </p:nvPr>
        </p:nvSpPr>
        <p:spPr>
          <a:xfrm>
            <a:off x="990600" y="2995748"/>
            <a:ext cx="7772400" cy="3505200"/>
          </a:xfrm>
        </p:spPr>
        <p:txBody>
          <a:bodyPr/>
          <a:lstStyle/>
          <a:p>
            <a:pPr algn="r"/>
            <a:r>
              <a:rPr lang="en-US" sz="4000" dirty="0">
                <a:solidFill>
                  <a:srgbClr val="002060"/>
                </a:solidFill>
              </a:rPr>
              <a:t>COVID-19 </a:t>
            </a:r>
            <a:r>
              <a:rPr lang="tr-TR" sz="4000" dirty="0" smtClean="0">
                <a:solidFill>
                  <a:srgbClr val="002060"/>
                </a:solidFill>
              </a:rPr>
              <a:t>ve </a:t>
            </a:r>
            <a:r>
              <a:rPr lang="tr-TR" sz="4000" dirty="0" err="1" smtClean="0">
                <a:solidFill>
                  <a:srgbClr val="002060"/>
                </a:solidFill>
              </a:rPr>
              <a:t>Turkey</a:t>
            </a:r>
            <a:r>
              <a:rPr lang="en-US" sz="4000" dirty="0"/>
              <a:t/>
            </a:r>
            <a:br>
              <a:rPr lang="en-US" sz="4000" dirty="0"/>
            </a:br>
            <a:r>
              <a:rPr lang="tr-TR" b="0" dirty="0" smtClean="0">
                <a:solidFill>
                  <a:srgbClr val="FFC000"/>
                </a:solidFill>
              </a:rPr>
              <a:t>How </a:t>
            </a:r>
            <a:r>
              <a:rPr lang="tr-TR" b="0" dirty="0" err="1" smtClean="0">
                <a:solidFill>
                  <a:srgbClr val="FFC000"/>
                </a:solidFill>
              </a:rPr>
              <a:t>to</a:t>
            </a:r>
            <a:r>
              <a:rPr lang="tr-TR" b="0" dirty="0" smtClean="0">
                <a:solidFill>
                  <a:srgbClr val="FFC000"/>
                </a:solidFill>
              </a:rPr>
              <a:t> </a:t>
            </a:r>
            <a:r>
              <a:rPr lang="tr-TR" b="0" dirty="0" err="1" smtClean="0">
                <a:solidFill>
                  <a:srgbClr val="FFC000"/>
                </a:solidFill>
              </a:rPr>
              <a:t>assess</a:t>
            </a:r>
            <a:r>
              <a:rPr lang="tr-TR" b="0" dirty="0" smtClean="0">
                <a:solidFill>
                  <a:srgbClr val="FFC000"/>
                </a:solidFill>
              </a:rPr>
              <a:t> </a:t>
            </a:r>
            <a:r>
              <a:rPr lang="tr-TR" b="0" dirty="0" err="1" smtClean="0">
                <a:solidFill>
                  <a:srgbClr val="FFC000"/>
                </a:solidFill>
              </a:rPr>
              <a:t>the</a:t>
            </a:r>
            <a:r>
              <a:rPr lang="tr-TR" b="0" dirty="0" smtClean="0">
                <a:solidFill>
                  <a:srgbClr val="FFC000"/>
                </a:solidFill>
              </a:rPr>
              <a:t> </a:t>
            </a:r>
            <a:r>
              <a:rPr lang="tr-TR" b="0" dirty="0" err="1" smtClean="0">
                <a:solidFill>
                  <a:srgbClr val="FFC000"/>
                </a:solidFill>
              </a:rPr>
              <a:t>impact</a:t>
            </a:r>
            <a:r>
              <a:rPr lang="tr-TR" b="0" dirty="0" smtClean="0">
                <a:solidFill>
                  <a:srgbClr val="FFC000"/>
                </a:solidFill>
              </a:rPr>
              <a:t>?</a:t>
            </a:r>
            <a:br>
              <a:rPr lang="tr-TR" b="0" dirty="0" smtClean="0">
                <a:solidFill>
                  <a:srgbClr val="FFC000"/>
                </a:solidFill>
              </a:rPr>
            </a:br>
            <a:r>
              <a:rPr lang="tr-TR" sz="2800" dirty="0"/>
              <a:t/>
            </a:r>
            <a:br>
              <a:rPr lang="tr-TR" sz="2800" dirty="0"/>
            </a:br>
            <a:r>
              <a:rPr lang="tr-TR" sz="2800" dirty="0" smtClean="0">
                <a:solidFill>
                  <a:schemeClr val="tx1"/>
                </a:solidFill>
              </a:rPr>
              <a:t>Güven SAK</a:t>
            </a:r>
            <a:br>
              <a:rPr lang="tr-TR" sz="2800" dirty="0" smtClean="0">
                <a:solidFill>
                  <a:schemeClr val="tx1"/>
                </a:solidFill>
              </a:rPr>
            </a:br>
            <a:r>
              <a:rPr lang="tr-TR" sz="2000" b="0" dirty="0" smtClean="0">
                <a:solidFill>
                  <a:schemeClr val="tx1"/>
                </a:solidFill>
              </a:rPr>
              <a:t>2 April 2020</a:t>
            </a:r>
            <a:endParaRPr lang="tr-TR" sz="2000" b="0" dirty="0">
              <a:solidFill>
                <a:schemeClr val="tx1"/>
              </a:solidFill>
            </a:endParaRPr>
          </a:p>
        </p:txBody>
      </p:sp>
    </p:spTree>
    <p:extLst>
      <p:ext uri="{BB962C8B-B14F-4D97-AF65-F5344CB8AC3E}">
        <p14:creationId xmlns:p14="http://schemas.microsoft.com/office/powerpoint/2010/main" val="37527715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Nesne 6"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9582" name="think-cell Slide" r:id="rId5" imgW="444" imgH="446" progId="TCLayout.ActiveDocument.1">
                  <p:embed/>
                </p:oleObj>
              </mc:Choice>
              <mc:Fallback>
                <p:oleObj name="think-cell Slide" r:id="rId5" imgW="444" imgH="446" progId="TCLayout.ActiveDocument.1">
                  <p:embed/>
                  <p:pic>
                    <p:nvPicPr>
                      <p:cNvPr id="7" name="Nesne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Dikdörtgen 3"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lang="tr-TR" dirty="0">
              <a:solidFill>
                <a:srgbClr val="000000"/>
              </a:solidFill>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304800" y="941615"/>
            <a:ext cx="8534400" cy="838200"/>
          </a:xfrm>
        </p:spPr>
        <p:txBody>
          <a:bodyPr>
            <a:noAutofit/>
          </a:bodyPr>
          <a:lstStyle/>
          <a:p>
            <a:r>
              <a:rPr lang="tr-TR" sz="2000" dirty="0" err="1" smtClean="0"/>
              <a:t>Electricty</a:t>
            </a:r>
            <a:r>
              <a:rPr lang="tr-TR" sz="2000" dirty="0" smtClean="0"/>
              <a:t> </a:t>
            </a:r>
            <a:r>
              <a:rPr lang="tr-TR" sz="2000" dirty="0" err="1" smtClean="0"/>
              <a:t>consumption</a:t>
            </a:r>
            <a:r>
              <a:rPr lang="tr-TR" sz="2000" dirty="0" smtClean="0"/>
              <a:t> is </a:t>
            </a:r>
            <a:r>
              <a:rPr lang="tr-TR" sz="2000" dirty="0" err="1" smtClean="0"/>
              <a:t>important</a:t>
            </a:r>
            <a:r>
              <a:rPr lang="tr-TR" sz="2000" dirty="0" smtClean="0"/>
              <a:t> </a:t>
            </a:r>
            <a:r>
              <a:rPr lang="tr-TR" sz="2000" dirty="0" err="1" smtClean="0"/>
              <a:t>indicator</a:t>
            </a:r>
            <a:r>
              <a:rPr lang="tr-TR" sz="2000" dirty="0" smtClean="0"/>
              <a:t> </a:t>
            </a:r>
            <a:r>
              <a:rPr lang="tr-TR" sz="2000" dirty="0" err="1" smtClean="0"/>
              <a:t>to</a:t>
            </a:r>
            <a:r>
              <a:rPr lang="tr-TR" sz="2000" dirty="0" smtClean="0"/>
              <a:t> </a:t>
            </a:r>
            <a:r>
              <a:rPr lang="tr-TR" sz="2000" dirty="0" err="1" smtClean="0"/>
              <a:t>follow</a:t>
            </a:r>
            <a:r>
              <a:rPr lang="tr-TR" sz="2000" dirty="0" smtClean="0"/>
              <a:t> </a:t>
            </a:r>
            <a:r>
              <a:rPr lang="tr-TR" sz="2000" dirty="0" err="1" smtClean="0"/>
              <a:t>economic</a:t>
            </a:r>
            <a:r>
              <a:rPr lang="tr-TR" sz="2000" dirty="0" smtClean="0"/>
              <a:t> </a:t>
            </a:r>
            <a:r>
              <a:rPr lang="tr-TR" sz="2000" dirty="0" err="1" smtClean="0"/>
              <a:t>crises</a:t>
            </a:r>
            <a:r>
              <a:rPr lang="tr-TR" sz="2000" dirty="0" smtClean="0"/>
              <a:t/>
            </a:r>
            <a:br>
              <a:rPr lang="tr-TR" sz="2000" dirty="0" smtClean="0"/>
            </a:br>
            <a:r>
              <a:rPr lang="tr-TR" sz="1800" b="0" dirty="0" err="1" smtClean="0"/>
              <a:t>Electricity</a:t>
            </a:r>
            <a:r>
              <a:rPr lang="tr-TR" sz="1800" b="0" dirty="0" smtClean="0"/>
              <a:t> </a:t>
            </a:r>
            <a:r>
              <a:rPr lang="tr-TR" sz="1800" b="0" dirty="0" err="1" smtClean="0"/>
              <a:t>consumption</a:t>
            </a:r>
            <a:r>
              <a:rPr lang="tr-TR" sz="1800" b="0" dirty="0" smtClean="0"/>
              <a:t> is </a:t>
            </a:r>
            <a:r>
              <a:rPr lang="tr-TR" sz="1800" b="0" dirty="0" err="1" smtClean="0"/>
              <a:t>declining</a:t>
            </a:r>
            <a:r>
              <a:rPr lang="tr-TR" sz="1800" b="0" dirty="0" smtClean="0"/>
              <a:t> as </a:t>
            </a:r>
            <a:r>
              <a:rPr lang="tr-TR" sz="1800" b="0" dirty="0" err="1" smtClean="0"/>
              <a:t>long</a:t>
            </a:r>
            <a:r>
              <a:rPr lang="tr-TR" sz="1800" b="0" dirty="0" smtClean="0"/>
              <a:t> as </a:t>
            </a:r>
            <a:r>
              <a:rPr lang="tr-TR" sz="1800" b="0" dirty="0" err="1" smtClean="0"/>
              <a:t>number</a:t>
            </a:r>
            <a:r>
              <a:rPr lang="tr-TR" sz="1800" b="0" dirty="0" smtClean="0"/>
              <a:t> of </a:t>
            </a:r>
            <a:r>
              <a:rPr lang="tr-TR" sz="1800" b="0" dirty="0" err="1" smtClean="0"/>
              <a:t>confirmed</a:t>
            </a:r>
            <a:r>
              <a:rPr lang="tr-TR" sz="1800" b="0" dirty="0" smtClean="0"/>
              <a:t> </a:t>
            </a:r>
            <a:r>
              <a:rPr lang="tr-TR" sz="1800" b="0" dirty="0" err="1" smtClean="0"/>
              <a:t>cases</a:t>
            </a:r>
            <a:r>
              <a:rPr lang="tr-TR" sz="1800" b="0" dirty="0" smtClean="0"/>
              <a:t> increased both in </a:t>
            </a:r>
            <a:r>
              <a:rPr lang="tr-TR" sz="1800" b="0" dirty="0" err="1" smtClean="0"/>
              <a:t>Italy</a:t>
            </a:r>
            <a:r>
              <a:rPr lang="tr-TR" sz="1800" b="0" dirty="0" smtClean="0"/>
              <a:t> and Turkey</a:t>
            </a:r>
            <a:endParaRPr lang="tr-TR" sz="1200" b="0" dirty="0"/>
          </a:p>
        </p:txBody>
      </p:sp>
      <p:sp>
        <p:nvSpPr>
          <p:cNvPr id="5" name="Metin kutusu 4"/>
          <p:cNvSpPr txBox="1"/>
          <p:nvPr/>
        </p:nvSpPr>
        <p:spPr>
          <a:xfrm>
            <a:off x="-1" y="2048592"/>
            <a:ext cx="9144000" cy="584775"/>
          </a:xfrm>
          <a:prstGeom prst="rect">
            <a:avLst/>
          </a:prstGeom>
          <a:solidFill>
            <a:srgbClr val="002060"/>
          </a:solidFill>
        </p:spPr>
        <p:txBody>
          <a:bodyPr wrap="square" rtlCol="0">
            <a:spAutoFit/>
          </a:bodyPr>
          <a:lstStyle/>
          <a:p>
            <a:pPr algn="ctr"/>
            <a:r>
              <a:rPr lang="tr-TR" sz="1600" b="1" dirty="0" smtClean="0">
                <a:solidFill>
                  <a:srgbClr val="FFFFFF"/>
                </a:solidFill>
              </a:rPr>
              <a:t>Energy </a:t>
            </a:r>
            <a:r>
              <a:rPr lang="tr-TR" sz="1600" b="1" dirty="0" err="1" smtClean="0">
                <a:solidFill>
                  <a:srgbClr val="FFFFFF"/>
                </a:solidFill>
              </a:rPr>
              <a:t>consumption</a:t>
            </a:r>
            <a:r>
              <a:rPr lang="tr-TR" sz="1600" b="1" dirty="0" smtClean="0">
                <a:solidFill>
                  <a:srgbClr val="FFFFFF"/>
                </a:solidFill>
              </a:rPr>
              <a:t> and the </a:t>
            </a:r>
            <a:r>
              <a:rPr lang="tr-TR" sz="1600" b="1" dirty="0" err="1" smtClean="0">
                <a:solidFill>
                  <a:srgbClr val="FFFFFF"/>
                </a:solidFill>
              </a:rPr>
              <a:t>number</a:t>
            </a:r>
            <a:r>
              <a:rPr lang="tr-TR" sz="1600" b="1" dirty="0" smtClean="0">
                <a:solidFill>
                  <a:srgbClr val="FFFFFF"/>
                </a:solidFill>
              </a:rPr>
              <a:t> of </a:t>
            </a:r>
            <a:r>
              <a:rPr lang="tr-TR" sz="1600" b="1" dirty="0" err="1" smtClean="0">
                <a:solidFill>
                  <a:srgbClr val="FFFFFF"/>
                </a:solidFill>
              </a:rPr>
              <a:t>cases</a:t>
            </a:r>
            <a:r>
              <a:rPr lang="tr-TR" sz="1600" b="1" dirty="0" smtClean="0">
                <a:solidFill>
                  <a:srgbClr val="FFFFFF"/>
                </a:solidFill>
              </a:rPr>
              <a:t> </a:t>
            </a:r>
            <a:r>
              <a:rPr lang="tr-TR" sz="1600" b="1" dirty="0" err="1" smtClean="0">
                <a:solidFill>
                  <a:srgbClr val="FFFFFF"/>
                </a:solidFill>
              </a:rPr>
              <a:t>after</a:t>
            </a:r>
            <a:r>
              <a:rPr lang="tr-TR" sz="1600" b="1" dirty="0" smtClean="0">
                <a:solidFill>
                  <a:srgbClr val="FFFFFF"/>
                </a:solidFill>
              </a:rPr>
              <a:t> COVID-19</a:t>
            </a:r>
            <a:r>
              <a:rPr lang="tr-TR" sz="1600" b="1" dirty="0">
                <a:solidFill>
                  <a:srgbClr val="FFFFFF"/>
                </a:solidFill>
              </a:rPr>
              <a:t>, </a:t>
            </a:r>
            <a:r>
              <a:rPr lang="tr-TR" sz="1600" b="1" dirty="0" err="1">
                <a:solidFill>
                  <a:srgbClr val="FFFFFF"/>
                </a:solidFill>
              </a:rPr>
              <a:t>compared</a:t>
            </a:r>
            <a:r>
              <a:rPr lang="tr-TR" sz="1600" b="1" dirty="0">
                <a:solidFill>
                  <a:srgbClr val="FFFFFF"/>
                </a:solidFill>
              </a:rPr>
              <a:t> </a:t>
            </a:r>
            <a:r>
              <a:rPr lang="tr-TR" sz="1600" b="1" dirty="0" err="1">
                <a:solidFill>
                  <a:srgbClr val="FFFFFF"/>
                </a:solidFill>
              </a:rPr>
              <a:t>to</a:t>
            </a:r>
            <a:r>
              <a:rPr lang="tr-TR" sz="1600" b="1" dirty="0">
                <a:solidFill>
                  <a:srgbClr val="FFFFFF"/>
                </a:solidFill>
              </a:rPr>
              <a:t> </a:t>
            </a:r>
            <a:r>
              <a:rPr lang="tr-TR" sz="1600" b="1" dirty="0" err="1">
                <a:solidFill>
                  <a:srgbClr val="FFFFFF"/>
                </a:solidFill>
              </a:rPr>
              <a:t>previous</a:t>
            </a:r>
            <a:r>
              <a:rPr lang="tr-TR" sz="1600" b="1" dirty="0">
                <a:solidFill>
                  <a:srgbClr val="FFFFFF"/>
                </a:solidFill>
              </a:rPr>
              <a:t> </a:t>
            </a:r>
            <a:r>
              <a:rPr lang="tr-TR" sz="1600" b="1" dirty="0" err="1" smtClean="0">
                <a:solidFill>
                  <a:srgbClr val="FFFFFF"/>
                </a:solidFill>
              </a:rPr>
              <a:t>year</a:t>
            </a:r>
            <a:r>
              <a:rPr lang="tr-TR" sz="1600" b="1" dirty="0" smtClean="0">
                <a:solidFill>
                  <a:srgbClr val="FFFFFF"/>
                </a:solidFill>
              </a:rPr>
              <a:t>, </a:t>
            </a:r>
            <a:r>
              <a:rPr lang="tr-TR" sz="1600" b="1" dirty="0">
                <a:solidFill>
                  <a:srgbClr val="FFFFFF"/>
                </a:solidFill>
              </a:rPr>
              <a:t>Turkey</a:t>
            </a:r>
            <a:r>
              <a:rPr lang="tr-TR" sz="1600" b="1" dirty="0" smtClean="0">
                <a:solidFill>
                  <a:srgbClr val="FFFFFF"/>
                </a:solidFill>
              </a:rPr>
              <a:t>, </a:t>
            </a:r>
            <a:r>
              <a:rPr lang="tr-TR" sz="1600" b="1" dirty="0" err="1" smtClean="0">
                <a:solidFill>
                  <a:srgbClr val="FFFFFF"/>
                </a:solidFill>
              </a:rPr>
              <a:t>Italy</a:t>
            </a:r>
            <a:r>
              <a:rPr lang="tr-TR" sz="1600" b="1" dirty="0" smtClean="0">
                <a:solidFill>
                  <a:srgbClr val="FFFFFF"/>
                </a:solidFill>
              </a:rPr>
              <a:t>, Germany and </a:t>
            </a:r>
            <a:r>
              <a:rPr lang="tr-TR" sz="1600" b="1" dirty="0" err="1" smtClean="0">
                <a:solidFill>
                  <a:srgbClr val="FFFFFF"/>
                </a:solidFill>
              </a:rPr>
              <a:t>Spain</a:t>
            </a:r>
            <a:endParaRPr lang="tr-TR" sz="1600" b="1" dirty="0">
              <a:solidFill>
                <a:srgbClr val="FFFFFF"/>
              </a:solidFill>
              <a:latin typeface="Tahoma"/>
              <a:cs typeface="Arial"/>
            </a:endParaRPr>
          </a:p>
        </p:txBody>
      </p:sp>
      <p:sp>
        <p:nvSpPr>
          <p:cNvPr id="6" name="Metin kutusu 5"/>
          <p:cNvSpPr txBox="1"/>
          <p:nvPr/>
        </p:nvSpPr>
        <p:spPr>
          <a:xfrm>
            <a:off x="2" y="6380142"/>
            <a:ext cx="8676407" cy="461665"/>
          </a:xfrm>
          <a:prstGeom prst="rect">
            <a:avLst/>
          </a:prstGeom>
          <a:noFill/>
        </p:spPr>
        <p:txBody>
          <a:bodyPr wrap="square" rtlCol="0">
            <a:spAutoFit/>
          </a:bodyPr>
          <a:lstStyle/>
          <a:p>
            <a:r>
              <a:rPr lang="tr-TR" sz="1200" dirty="0" smtClean="0">
                <a:solidFill>
                  <a:srgbClr val="000000"/>
                </a:solidFill>
              </a:rPr>
              <a:t>Source: </a:t>
            </a:r>
            <a:r>
              <a:rPr lang="tr-TR" sz="1200" dirty="0" err="1">
                <a:solidFill>
                  <a:srgbClr val="000000"/>
                </a:solidFill>
              </a:rPr>
              <a:t>Coronavirus</a:t>
            </a:r>
            <a:r>
              <a:rPr lang="tr-TR" sz="1200" dirty="0">
                <a:solidFill>
                  <a:srgbClr val="000000"/>
                </a:solidFill>
              </a:rPr>
              <a:t> COVID-19 Global </a:t>
            </a:r>
            <a:r>
              <a:rPr lang="tr-TR" sz="1200" dirty="0" err="1">
                <a:solidFill>
                  <a:srgbClr val="000000"/>
                </a:solidFill>
              </a:rPr>
              <a:t>Cases</a:t>
            </a:r>
            <a:r>
              <a:rPr lang="tr-TR" sz="1200" dirty="0">
                <a:solidFill>
                  <a:srgbClr val="000000"/>
                </a:solidFill>
              </a:rPr>
              <a:t> by the Center for </a:t>
            </a:r>
            <a:r>
              <a:rPr lang="tr-TR" sz="1200" dirty="0" err="1">
                <a:solidFill>
                  <a:srgbClr val="000000"/>
                </a:solidFill>
              </a:rPr>
              <a:t>Systems</a:t>
            </a:r>
            <a:r>
              <a:rPr lang="tr-TR" sz="1200" dirty="0">
                <a:solidFill>
                  <a:srgbClr val="000000"/>
                </a:solidFill>
              </a:rPr>
              <a:t> </a:t>
            </a:r>
            <a:r>
              <a:rPr lang="tr-TR" sz="1200" dirty="0" err="1">
                <a:solidFill>
                  <a:srgbClr val="000000"/>
                </a:solidFill>
              </a:rPr>
              <a:t>Science</a:t>
            </a:r>
            <a:r>
              <a:rPr lang="tr-TR" sz="1200" dirty="0">
                <a:solidFill>
                  <a:srgbClr val="000000"/>
                </a:solidFill>
              </a:rPr>
              <a:t> and </a:t>
            </a:r>
            <a:r>
              <a:rPr lang="tr-TR" sz="1200" dirty="0" err="1">
                <a:solidFill>
                  <a:srgbClr val="000000"/>
                </a:solidFill>
              </a:rPr>
              <a:t>Engineering</a:t>
            </a:r>
            <a:r>
              <a:rPr lang="tr-TR" sz="1200" dirty="0">
                <a:solidFill>
                  <a:srgbClr val="000000"/>
                </a:solidFill>
              </a:rPr>
              <a:t> (CSSE) at Johns Hopkins </a:t>
            </a:r>
            <a:r>
              <a:rPr lang="tr-TR" sz="1200" dirty="0" err="1">
                <a:solidFill>
                  <a:srgbClr val="000000"/>
                </a:solidFill>
              </a:rPr>
              <a:t>University</a:t>
            </a:r>
            <a:r>
              <a:rPr lang="tr-TR" sz="1200" dirty="0">
                <a:solidFill>
                  <a:srgbClr val="000000"/>
                </a:solidFill>
              </a:rPr>
              <a:t> (JHU</a:t>
            </a:r>
            <a:r>
              <a:rPr lang="tr-TR" sz="1200" dirty="0" smtClean="0">
                <a:solidFill>
                  <a:srgbClr val="000000"/>
                </a:solidFill>
              </a:rPr>
              <a:t>), ENTSO-E </a:t>
            </a:r>
            <a:r>
              <a:rPr lang="tr-TR" sz="1200" dirty="0" err="1">
                <a:solidFill>
                  <a:srgbClr val="000000"/>
                </a:solidFill>
              </a:rPr>
              <a:t>Transparency</a:t>
            </a:r>
            <a:r>
              <a:rPr lang="tr-TR" sz="1200" dirty="0">
                <a:solidFill>
                  <a:srgbClr val="000000"/>
                </a:solidFill>
              </a:rPr>
              <a:t> Platform, TEİAŞ </a:t>
            </a:r>
            <a:r>
              <a:rPr lang="tr-TR" sz="1200" dirty="0" smtClean="0">
                <a:solidFill>
                  <a:srgbClr val="000000"/>
                </a:solidFill>
              </a:rPr>
              <a:t>YTBS, </a:t>
            </a:r>
            <a:r>
              <a:rPr lang="tr-TR" sz="1200" dirty="0">
                <a:solidFill>
                  <a:srgbClr val="000000"/>
                </a:solidFill>
              </a:rPr>
              <a:t>TEPAV </a:t>
            </a:r>
            <a:r>
              <a:rPr lang="tr-TR" sz="1200" dirty="0" err="1" smtClean="0">
                <a:solidFill>
                  <a:srgbClr val="000000"/>
                </a:solidFill>
              </a:rPr>
              <a:t>calculations</a:t>
            </a:r>
            <a:endParaRPr lang="tr-TR" sz="1200" dirty="0">
              <a:solidFill>
                <a:srgbClr val="000000"/>
              </a:solidFill>
              <a:latin typeface="Tahoma"/>
              <a:cs typeface="Arial"/>
            </a:endParaRPr>
          </a:p>
        </p:txBody>
      </p:sp>
      <p:graphicFrame>
        <p:nvGraphicFramePr>
          <p:cNvPr id="9" name="Tablo 8"/>
          <p:cNvGraphicFramePr>
            <a:graphicFrameLocks noGrp="1"/>
          </p:cNvGraphicFramePr>
          <p:nvPr>
            <p:extLst>
              <p:ext uri="{D42A27DB-BD31-4B8C-83A1-F6EECF244321}">
                <p14:modId xmlns:p14="http://schemas.microsoft.com/office/powerpoint/2010/main" val="3528081657"/>
              </p:ext>
            </p:extLst>
          </p:nvPr>
        </p:nvGraphicFramePr>
        <p:xfrm>
          <a:off x="395974" y="2832869"/>
          <a:ext cx="8443226" cy="3347085"/>
        </p:xfrm>
        <a:graphic>
          <a:graphicData uri="http://schemas.openxmlformats.org/drawingml/2006/table">
            <a:tbl>
              <a:tblPr/>
              <a:tblGrid>
                <a:gridCol w="1493666">
                  <a:extLst>
                    <a:ext uri="{9D8B030D-6E8A-4147-A177-3AD203B41FA5}">
                      <a16:colId xmlns:a16="http://schemas.microsoft.com/office/drawing/2014/main" xmlns="" val="20000"/>
                    </a:ext>
                  </a:extLst>
                </a:gridCol>
                <a:gridCol w="868695">
                  <a:extLst>
                    <a:ext uri="{9D8B030D-6E8A-4147-A177-3AD203B41FA5}">
                      <a16:colId xmlns:a16="http://schemas.microsoft.com/office/drawing/2014/main" xmlns="" val="4035366473"/>
                    </a:ext>
                  </a:extLst>
                </a:gridCol>
                <a:gridCol w="868695">
                  <a:extLst>
                    <a:ext uri="{9D8B030D-6E8A-4147-A177-3AD203B41FA5}">
                      <a16:colId xmlns:a16="http://schemas.microsoft.com/office/drawing/2014/main" xmlns="" val="965852810"/>
                    </a:ext>
                  </a:extLst>
                </a:gridCol>
                <a:gridCol w="868695">
                  <a:extLst>
                    <a:ext uri="{9D8B030D-6E8A-4147-A177-3AD203B41FA5}">
                      <a16:colId xmlns:a16="http://schemas.microsoft.com/office/drawing/2014/main" xmlns="" val="20001"/>
                    </a:ext>
                  </a:extLst>
                </a:gridCol>
                <a:gridCol w="868695">
                  <a:extLst>
                    <a:ext uri="{9D8B030D-6E8A-4147-A177-3AD203B41FA5}">
                      <a16:colId xmlns:a16="http://schemas.microsoft.com/office/drawing/2014/main" xmlns="" val="20002"/>
                    </a:ext>
                  </a:extLst>
                </a:gridCol>
                <a:gridCol w="868695">
                  <a:extLst>
                    <a:ext uri="{9D8B030D-6E8A-4147-A177-3AD203B41FA5}">
                      <a16:colId xmlns:a16="http://schemas.microsoft.com/office/drawing/2014/main" xmlns="" val="629782637"/>
                    </a:ext>
                  </a:extLst>
                </a:gridCol>
                <a:gridCol w="868695">
                  <a:extLst>
                    <a:ext uri="{9D8B030D-6E8A-4147-A177-3AD203B41FA5}">
                      <a16:colId xmlns:a16="http://schemas.microsoft.com/office/drawing/2014/main" xmlns="" val="2042165360"/>
                    </a:ext>
                  </a:extLst>
                </a:gridCol>
                <a:gridCol w="868695">
                  <a:extLst>
                    <a:ext uri="{9D8B030D-6E8A-4147-A177-3AD203B41FA5}">
                      <a16:colId xmlns:a16="http://schemas.microsoft.com/office/drawing/2014/main" xmlns="" val="20003"/>
                    </a:ext>
                  </a:extLst>
                </a:gridCol>
                <a:gridCol w="868695">
                  <a:extLst>
                    <a:ext uri="{9D8B030D-6E8A-4147-A177-3AD203B41FA5}">
                      <a16:colId xmlns:a16="http://schemas.microsoft.com/office/drawing/2014/main" xmlns="" val="20004"/>
                    </a:ext>
                  </a:extLst>
                </a:gridCol>
              </a:tblGrid>
              <a:tr h="530942">
                <a:tc>
                  <a:txBody>
                    <a:bodyPr/>
                    <a:lstStyle/>
                    <a:p>
                      <a:pPr algn="l" fontAlgn="ctr"/>
                      <a:endParaRPr lang="tr-TR" sz="1200" b="0" i="0" u="none" strike="noStrike" dirty="0">
                        <a:effectLst/>
                        <a:latin typeface="+mj-lt"/>
                      </a:endParaRPr>
                    </a:p>
                  </a:txBody>
                  <a:tcPr marL="9525" marR="9525" marT="9525" marB="0" anchor="ctr">
                    <a:lnL>
                      <a:noFill/>
                    </a:lnL>
                    <a:lnR w="6350" cap="flat" cmpd="sng" algn="ctr">
                      <a:solidFill>
                        <a:srgbClr val="F2F2F2"/>
                      </a:solidFill>
                      <a:prstDash val="solid"/>
                      <a:round/>
                      <a:headEnd type="none" w="med" len="med"/>
                      <a:tailEnd type="none" w="med" len="med"/>
                    </a:lnR>
                    <a:lnT>
                      <a:noFill/>
                    </a:lnT>
                    <a:lnB>
                      <a:noFill/>
                    </a:lnB>
                  </a:tcPr>
                </a:tc>
                <a:tc gridSpan="4">
                  <a:txBody>
                    <a:bodyPr/>
                    <a:lstStyle/>
                    <a:p>
                      <a:pPr algn="ctr" fontAlgn="ctr"/>
                      <a:r>
                        <a:rPr lang="en-US" sz="1200" b="1" i="0" u="none" strike="noStrike" dirty="0" smtClean="0">
                          <a:solidFill>
                            <a:schemeClr val="bg1"/>
                          </a:solidFill>
                          <a:effectLst/>
                          <a:latin typeface="+mj-lt"/>
                        </a:rPr>
                        <a:t>Electricity consumption rate compared to the same week of the previous year, 08-18 hours on weekdays, 2020/2019</a:t>
                      </a:r>
                      <a:endParaRPr lang="tr-TR" sz="1200" b="1" i="0" u="none" strike="noStrike" dirty="0">
                        <a:solidFill>
                          <a:schemeClr val="bg1"/>
                        </a:solidFill>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002060"/>
                    </a:solidFill>
                  </a:tcPr>
                </a:tc>
                <a:tc hMerge="1">
                  <a:txBody>
                    <a:bodyPr/>
                    <a:lstStyle/>
                    <a:p>
                      <a:pPr algn="ctr" fontAlgn="ct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hMerge="1">
                  <a:txBody>
                    <a:bodyPr/>
                    <a:lstStyle/>
                    <a:p>
                      <a:pPr algn="ctr" fontAlgn="ct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hMerge="1">
                  <a:txBody>
                    <a:bodyPr/>
                    <a:lstStyle/>
                    <a:p>
                      <a:endParaRPr lang="tr-TR"/>
                    </a:p>
                  </a:txBody>
                  <a:tcPr/>
                </a:tc>
                <a:tc gridSpan="4">
                  <a:txBody>
                    <a:bodyPr/>
                    <a:lstStyle/>
                    <a:p>
                      <a:pPr algn="ctr" fontAlgn="ctr"/>
                      <a:r>
                        <a:rPr lang="tr-TR" sz="1200" b="1" i="0" u="none" strike="noStrike" dirty="0" smtClean="0">
                          <a:solidFill>
                            <a:schemeClr val="bg1"/>
                          </a:solidFill>
                          <a:effectLst/>
                          <a:latin typeface="+mj-lt"/>
                        </a:rPr>
                        <a:t>Total </a:t>
                      </a:r>
                      <a:r>
                        <a:rPr lang="tr-TR" sz="1200" b="1" i="0" u="none" strike="noStrike" dirty="0" err="1" smtClean="0">
                          <a:solidFill>
                            <a:schemeClr val="bg1"/>
                          </a:solidFill>
                          <a:effectLst/>
                          <a:latin typeface="+mj-lt"/>
                        </a:rPr>
                        <a:t>confirmed</a:t>
                      </a:r>
                      <a:r>
                        <a:rPr lang="tr-TR" sz="1200" b="1" i="0" u="none" strike="noStrike" dirty="0" smtClean="0">
                          <a:solidFill>
                            <a:schemeClr val="bg1"/>
                          </a:solidFill>
                          <a:effectLst/>
                          <a:latin typeface="+mj-lt"/>
                        </a:rPr>
                        <a:t> </a:t>
                      </a:r>
                      <a:r>
                        <a:rPr lang="tr-TR" sz="1200" b="1" i="0" u="none" strike="noStrike" dirty="0" err="1" smtClean="0">
                          <a:solidFill>
                            <a:schemeClr val="bg1"/>
                          </a:solidFill>
                          <a:effectLst/>
                          <a:latin typeface="+mj-lt"/>
                        </a:rPr>
                        <a:t>cases</a:t>
                      </a:r>
                      <a:endParaRPr lang="tr-TR" sz="1200" b="1" i="0" u="none" strike="noStrike" dirty="0">
                        <a:solidFill>
                          <a:schemeClr val="bg1"/>
                        </a:solidFill>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002060"/>
                    </a:solidFill>
                  </a:tcPr>
                </a:tc>
                <a:tc hMerge="1">
                  <a:txBody>
                    <a:bodyPr/>
                    <a:lstStyle/>
                    <a:p>
                      <a:pPr algn="ctr" fontAlgn="ct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hMerge="1">
                  <a:txBody>
                    <a:bodyPr/>
                    <a:lstStyle/>
                    <a:p>
                      <a:pPr algn="ctr" fontAlgn="ct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hMerge="1">
                  <a:txBody>
                    <a:bodyPr/>
                    <a:lstStyle/>
                    <a:p>
                      <a:endParaRPr lang="tr-TR"/>
                    </a:p>
                  </a:txBody>
                  <a:tcPr/>
                </a:tc>
                <a:extLst>
                  <a:ext uri="{0D108BD9-81ED-4DB2-BD59-A6C34878D82A}">
                    <a16:rowId xmlns:a16="http://schemas.microsoft.com/office/drawing/2014/main" xmlns="" val="10000"/>
                  </a:ext>
                </a:extLst>
              </a:tr>
              <a:tr h="483870">
                <a:tc>
                  <a:txBody>
                    <a:bodyPr/>
                    <a:lstStyle/>
                    <a:p>
                      <a:pPr algn="l" fontAlgn="ctr"/>
                      <a:endParaRPr lang="tr-TR" sz="1200" b="0" i="0" u="none" strike="noStrike" dirty="0">
                        <a:effectLst/>
                        <a:latin typeface="+mj-lt"/>
                      </a:endParaRPr>
                    </a:p>
                  </a:txBody>
                  <a:tcPr marL="9525" marR="9525" marT="9525" marB="0" anchor="ctr">
                    <a:lnL>
                      <a:noFill/>
                    </a:lnL>
                    <a:lnR w="6350" cap="flat" cmpd="sng" algn="ctr">
                      <a:solidFill>
                        <a:srgbClr val="F2F2F2"/>
                      </a:solidFill>
                      <a:prstDash val="solid"/>
                      <a:round/>
                      <a:headEnd type="none" w="med" len="med"/>
                      <a:tailEnd type="none" w="med" len="med"/>
                    </a:lnR>
                    <a:lnT>
                      <a:noFill/>
                    </a:lnT>
                    <a:lnB w="6350" cap="flat" cmpd="sng" algn="ctr">
                      <a:solidFill>
                        <a:srgbClr val="F2F2F2"/>
                      </a:solidFill>
                      <a:prstDash val="solid"/>
                      <a:round/>
                      <a:headEnd type="none" w="med" len="med"/>
                      <a:tailEnd type="none" w="med" len="med"/>
                    </a:lnB>
                  </a:tcPr>
                </a:tc>
                <a:tc>
                  <a:txBody>
                    <a:bodyPr/>
                    <a:lstStyle/>
                    <a:p>
                      <a:pPr algn="ctr" fontAlgn="ctr"/>
                      <a:r>
                        <a:rPr lang="tr-TR" sz="1200" b="1" i="0" u="none" strike="noStrike" dirty="0" smtClean="0">
                          <a:effectLst/>
                          <a:latin typeface="+mj-lt"/>
                        </a:rPr>
                        <a:t>Germany</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err="1" smtClean="0">
                          <a:effectLst/>
                          <a:latin typeface="+mj-lt"/>
                        </a:rPr>
                        <a:t>Spain</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err="1" smtClean="0">
                          <a:effectLst/>
                          <a:latin typeface="+mj-lt"/>
                        </a:rPr>
                        <a:t>Italy</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smtClean="0">
                          <a:effectLst/>
                          <a:latin typeface="+mj-lt"/>
                        </a:rPr>
                        <a:t>Turkey</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smtClean="0">
                          <a:effectLst/>
                          <a:latin typeface="+mj-lt"/>
                        </a:rPr>
                        <a:t>Germany</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err="1" smtClean="0">
                          <a:effectLst/>
                          <a:latin typeface="+mj-lt"/>
                        </a:rPr>
                        <a:t>Spain</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err="1" smtClean="0">
                          <a:effectLst/>
                          <a:latin typeface="+mj-lt"/>
                        </a:rPr>
                        <a:t>Italy</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tc>
                  <a:txBody>
                    <a:bodyPr/>
                    <a:lstStyle/>
                    <a:p>
                      <a:pPr algn="ctr" fontAlgn="ctr"/>
                      <a:r>
                        <a:rPr lang="tr-TR" sz="1200" b="1" i="0" u="none" strike="noStrike" dirty="0" smtClean="0">
                          <a:effectLst/>
                          <a:latin typeface="+mj-lt"/>
                        </a:rPr>
                        <a:t>Turkey</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ACB9CA"/>
                    </a:solidFill>
                  </a:tcPr>
                </a:tc>
                <a:extLst>
                  <a:ext uri="{0D108BD9-81ED-4DB2-BD59-A6C34878D82A}">
                    <a16:rowId xmlns:a16="http://schemas.microsoft.com/office/drawing/2014/main" xmlns="" val="10001"/>
                  </a:ext>
                </a:extLst>
              </a:tr>
              <a:tr h="331470">
                <a:tc>
                  <a:txBody>
                    <a:bodyPr/>
                    <a:lstStyle/>
                    <a:p>
                      <a:pPr algn="l" fontAlgn="ctr"/>
                      <a:r>
                        <a:rPr lang="tr-TR" sz="1200" b="1" i="0" u="none" strike="noStrike" dirty="0" err="1" smtClean="0">
                          <a:effectLst/>
                          <a:latin typeface="+mj-lt"/>
                        </a:rPr>
                        <a:t>Week</a:t>
                      </a:r>
                      <a:r>
                        <a:rPr lang="tr-TR" sz="1200" b="1" i="0" u="none" strike="noStrike" dirty="0" smtClean="0">
                          <a:effectLst/>
                          <a:latin typeface="+mj-lt"/>
                        </a:rPr>
                        <a:t> of </a:t>
                      </a:r>
                      <a:r>
                        <a:rPr lang="tr-TR" sz="1200" b="1" i="0" u="none" strike="noStrike" dirty="0" err="1" smtClean="0">
                          <a:effectLst/>
                          <a:latin typeface="+mj-lt"/>
                        </a:rPr>
                        <a:t>Feb</a:t>
                      </a:r>
                      <a:r>
                        <a:rPr lang="tr-TR" sz="1200" b="1" i="0" u="none" strike="noStrike" dirty="0" smtClean="0">
                          <a:effectLst/>
                          <a:latin typeface="+mj-lt"/>
                        </a:rPr>
                        <a:t>. 17</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102%</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97%</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98%</a:t>
                      </a: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106%</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16</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2</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a:effectLst/>
                          <a:latin typeface="+mj-lt"/>
                        </a:rPr>
                        <a:t>20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331470">
                <a:tc>
                  <a:txBody>
                    <a:bodyPr/>
                    <a:lstStyle/>
                    <a:p>
                      <a:pPr algn="l" fontAlgn="ctr"/>
                      <a:r>
                        <a:rPr lang="tr-TR" sz="1200" b="1" i="0" u="none" strike="noStrike" dirty="0" err="1" smtClean="0">
                          <a:effectLst/>
                          <a:latin typeface="+mj-lt"/>
                        </a:rPr>
                        <a:t>Week</a:t>
                      </a:r>
                      <a:r>
                        <a:rPr lang="tr-TR" sz="1200" b="1" i="0" u="none" strike="noStrike" dirty="0" smtClean="0">
                          <a:effectLst/>
                          <a:latin typeface="+mj-lt"/>
                        </a:rPr>
                        <a:t> of </a:t>
                      </a:r>
                      <a:r>
                        <a:rPr lang="tr-TR" sz="1200" b="1" i="0" u="none" strike="noStrike" dirty="0" err="1" smtClean="0">
                          <a:effectLst/>
                          <a:latin typeface="+mj-lt"/>
                        </a:rPr>
                        <a:t>Feb</a:t>
                      </a:r>
                      <a:r>
                        <a:rPr lang="tr-TR" sz="1200" b="1" i="0" u="none" strike="noStrike" dirty="0" smtClean="0">
                          <a:effectLst/>
                          <a:latin typeface="+mj-lt"/>
                        </a:rPr>
                        <a:t>. 24</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101%</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99%</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97%</a:t>
                      </a: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95%</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48</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32</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888</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3"/>
                  </a:ext>
                </a:extLst>
              </a:tr>
              <a:tr h="331470">
                <a:tc>
                  <a:txBody>
                    <a:bodyPr/>
                    <a:lstStyle/>
                    <a:p>
                      <a:pPr algn="l" fontAlgn="ctr"/>
                      <a:r>
                        <a:rPr lang="tr-TR" sz="1200" b="1" i="0" u="none" strike="noStrike" dirty="0" err="1" smtClean="0">
                          <a:effectLst/>
                          <a:latin typeface="+mj-lt"/>
                        </a:rPr>
                        <a:t>Week</a:t>
                      </a:r>
                      <a:r>
                        <a:rPr lang="tr-TR" sz="1200" b="1" i="0" u="none" strike="noStrike" baseline="0" dirty="0" smtClean="0">
                          <a:effectLst/>
                          <a:latin typeface="+mj-lt"/>
                        </a:rPr>
                        <a:t> of March </a:t>
                      </a:r>
                      <a:r>
                        <a:rPr lang="tr-TR" sz="1200" b="1" i="0" u="none" strike="noStrike" dirty="0" smtClean="0">
                          <a:effectLst/>
                          <a:latin typeface="+mj-lt"/>
                        </a:rPr>
                        <a:t>2</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99%</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101%</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102%</a:t>
                      </a: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100%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670</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400</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4636</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4"/>
                  </a:ext>
                </a:extLst>
              </a:tr>
              <a:tr h="331470">
                <a:tc>
                  <a:txBody>
                    <a:bodyPr/>
                    <a:lstStyle/>
                    <a:p>
                      <a:pPr algn="l" fontAlgn="ctr"/>
                      <a:r>
                        <a:rPr lang="tr-TR" sz="1200" b="1" i="0" u="none" strike="noStrike" dirty="0" err="1" smtClean="0">
                          <a:effectLst/>
                          <a:latin typeface="+mj-lt"/>
                        </a:rPr>
                        <a:t>Week</a:t>
                      </a:r>
                      <a:r>
                        <a:rPr lang="tr-TR" sz="1200" b="1" i="0" u="none" strike="noStrike" dirty="0" smtClean="0">
                          <a:effectLst/>
                          <a:latin typeface="+mj-lt"/>
                        </a:rPr>
                        <a:t> of March 9</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99%</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98%</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93%</a:t>
                      </a: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98%</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3.675</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5.232</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17660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5</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5"/>
                  </a:ext>
                </a:extLst>
              </a:tr>
              <a:tr h="331470">
                <a:tc>
                  <a:txBody>
                    <a:bodyPr/>
                    <a:lstStyle/>
                    <a:p>
                      <a:pPr algn="l" fontAlgn="ctr"/>
                      <a:r>
                        <a:rPr lang="tr-TR" sz="1200" b="1" i="0" u="none" strike="noStrike" dirty="0" err="1" smtClean="0">
                          <a:effectLst/>
                          <a:latin typeface="+mj-lt"/>
                        </a:rPr>
                        <a:t>Week</a:t>
                      </a:r>
                      <a:r>
                        <a:rPr lang="tr-TR" sz="1200" b="1" i="0" u="none" strike="noStrike" dirty="0" smtClean="0">
                          <a:effectLst/>
                          <a:latin typeface="+mj-lt"/>
                        </a:rPr>
                        <a:t> of March 16</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97%</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92%</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78%</a:t>
                      </a: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116%</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19.848</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20.410</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47021</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670</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6"/>
                  </a:ext>
                </a:extLst>
              </a:tr>
              <a:tr h="323850">
                <a:tc>
                  <a:txBody>
                    <a:bodyPr/>
                    <a:lstStyle/>
                    <a:p>
                      <a:pPr algn="l" fontAlgn="ctr"/>
                      <a:r>
                        <a:rPr lang="tr-TR" sz="1200" b="1" i="0" u="none" strike="noStrike" dirty="0" err="1" smtClean="0">
                          <a:effectLst/>
                          <a:latin typeface="+mj-lt"/>
                        </a:rPr>
                        <a:t>Week</a:t>
                      </a:r>
                      <a:r>
                        <a:rPr lang="tr-TR" sz="1200" b="1" i="0" u="none" strike="noStrike" dirty="0" smtClean="0">
                          <a:effectLst/>
                          <a:latin typeface="+mj-lt"/>
                        </a:rPr>
                        <a:t> of March 23</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92%</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90%</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74%</a:t>
                      </a: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94%</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50.871</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65.719</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86498</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a:effectLst/>
                          <a:latin typeface="+mj-lt"/>
                        </a:rPr>
                        <a:t>5698</a:t>
                      </a: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7"/>
                  </a:ext>
                </a:extLst>
              </a:tr>
              <a:tr h="323850">
                <a:tc>
                  <a:txBody>
                    <a:bodyPr/>
                    <a:lstStyle/>
                    <a:p>
                      <a:pPr algn="l" fontAlgn="ctr"/>
                      <a:r>
                        <a:rPr lang="tr-TR" sz="1200" b="1" i="0" u="none" strike="noStrike" dirty="0" smtClean="0">
                          <a:effectLst/>
                          <a:latin typeface="+mj-lt"/>
                        </a:rPr>
                        <a:t>March 30- April</a:t>
                      </a:r>
                      <a:r>
                        <a:rPr lang="tr-TR" sz="1200" b="1" i="0" u="none" strike="noStrike" baseline="0" dirty="0" smtClean="0">
                          <a:effectLst/>
                          <a:latin typeface="+mj-lt"/>
                        </a:rPr>
                        <a:t> 1st</a:t>
                      </a:r>
                      <a:endParaRPr lang="tr-TR" sz="1200" b="1"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D6DCE4"/>
                    </a:solidFill>
                  </a:tcPr>
                </a:tc>
                <a:tc>
                  <a:txBody>
                    <a:bodyPr/>
                    <a:lstStyle/>
                    <a:p>
                      <a:pPr algn="ctr" fontAlgn="ctr"/>
                      <a:r>
                        <a:rPr lang="tr-TR" sz="1200" b="0" i="0" u="none" strike="noStrike" dirty="0" smtClean="0">
                          <a:effectLst/>
                          <a:latin typeface="+mj-lt"/>
                        </a:rPr>
                        <a:t>94%</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81%</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71%</a:t>
                      </a:r>
                      <a:endParaRPr lang="tr-TR" sz="1200" b="0" i="0" u="none" strike="noStrike" dirty="0">
                        <a:effectLst/>
                        <a:latin typeface="+mj-lt"/>
                      </a:endParaRPr>
                    </a:p>
                  </a:txBody>
                  <a:tcPr marL="9525" marR="9525" marT="9525" marB="0" anchor="ctr">
                    <a:lnL w="6350" cap="flat" cmpd="sng" algn="ctr">
                      <a:solidFill>
                        <a:srgbClr val="F2F2F2"/>
                      </a:solidFill>
                      <a:prstDash val="solid"/>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tcPr>
                </a:tc>
                <a:tc>
                  <a:txBody>
                    <a:bodyPr/>
                    <a:lstStyle/>
                    <a:p>
                      <a:pPr algn="ctr" fontAlgn="ctr"/>
                      <a:r>
                        <a:rPr lang="tr-TR" sz="1200" b="0" i="0" u="none" strike="noStrike" dirty="0" smtClean="0">
                          <a:effectLst/>
                          <a:latin typeface="+mj-lt"/>
                        </a:rPr>
                        <a:t>88%</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chemeClr val="bg1">
                        <a:lumMod val="95000"/>
                      </a:schemeClr>
                    </a:solidFill>
                  </a:tcPr>
                </a:tc>
                <a:tc>
                  <a:txBody>
                    <a:bodyPr/>
                    <a:lstStyle/>
                    <a:p>
                      <a:pPr algn="ctr" fontAlgn="ctr"/>
                      <a:r>
                        <a:rPr lang="tr-TR" sz="1200" b="0" i="0" u="none" strike="noStrike" dirty="0" smtClean="0">
                          <a:effectLst/>
                          <a:latin typeface="+mj-lt"/>
                        </a:rPr>
                        <a:t>77.872</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a:noFill/>
                    </a:lnB>
                  </a:tcPr>
                </a:tc>
                <a:tc>
                  <a:txBody>
                    <a:bodyPr/>
                    <a:lstStyle/>
                    <a:p>
                      <a:pPr algn="ctr" fontAlgn="ctr"/>
                      <a:r>
                        <a:rPr lang="tr-TR" sz="1200" b="0" i="0" u="none" strike="noStrike" dirty="0" smtClean="0">
                          <a:effectLst/>
                          <a:latin typeface="+mj-lt"/>
                        </a:rPr>
                        <a:t>104.118</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a:noFill/>
                    </a:lnB>
                  </a:tcPr>
                </a:tc>
                <a:tc>
                  <a:txBody>
                    <a:bodyPr/>
                    <a:lstStyle/>
                    <a:p>
                      <a:pPr algn="ctr" fontAlgn="ctr"/>
                      <a:r>
                        <a:rPr lang="tr-TR" sz="1200" b="0" i="0" u="none" strike="noStrike" dirty="0" smtClean="0">
                          <a:effectLst/>
                          <a:latin typeface="+mj-lt"/>
                        </a:rPr>
                        <a:t>110.574</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a:noFill/>
                    </a:lnB>
                  </a:tcPr>
                </a:tc>
                <a:tc>
                  <a:txBody>
                    <a:bodyPr/>
                    <a:lstStyle/>
                    <a:p>
                      <a:pPr algn="ctr" fontAlgn="ctr"/>
                      <a:r>
                        <a:rPr lang="tr-TR" sz="1200" b="0" i="0" u="none" strike="noStrike" dirty="0" smtClean="0">
                          <a:effectLst/>
                          <a:latin typeface="+mj-lt"/>
                        </a:rPr>
                        <a:t>15.679</a:t>
                      </a:r>
                      <a:endParaRPr lang="tr-TR" sz="1200" b="0" i="0" u="none" strike="noStrike" dirty="0">
                        <a:effectLst/>
                        <a:latin typeface="+mj-lt"/>
                      </a:endParaRPr>
                    </a:p>
                  </a:txBody>
                  <a:tcPr marL="9525" marR="9525" marT="9525" marB="0" anchor="ctr">
                    <a:lnL>
                      <a:noFill/>
                    </a:lnL>
                    <a:lnR>
                      <a:noFill/>
                    </a:lnR>
                    <a:lnT w="6350" cap="flat" cmpd="sng" algn="ctr">
                      <a:solidFill>
                        <a:srgbClr val="F2F2F2"/>
                      </a:solidFill>
                      <a:prstDash val="solid"/>
                      <a:round/>
                      <a:headEnd type="none" w="med" len="med"/>
                      <a:tailEnd type="none" w="med" len="med"/>
                    </a:lnT>
                    <a:lnB>
                      <a:noFill/>
                    </a:lnB>
                    <a:solidFill>
                      <a:schemeClr val="bg1">
                        <a:lumMod val="95000"/>
                      </a:schemeClr>
                    </a:solidFill>
                  </a:tcPr>
                </a:tc>
                <a:extLst>
                  <a:ext uri="{0D108BD9-81ED-4DB2-BD59-A6C34878D82A}">
                    <a16:rowId xmlns:a16="http://schemas.microsoft.com/office/drawing/2014/main" xmlns="" val="10008"/>
                  </a:ext>
                </a:extLst>
              </a:tr>
            </a:tbl>
          </a:graphicData>
        </a:graphic>
      </p:graphicFrame>
      <p:sp>
        <p:nvSpPr>
          <p:cNvPr id="10"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169603677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Nesne 8"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2655" name="think-cell Slide" r:id="rId5" imgW="444" imgH="446" progId="TCLayout.ActiveDocument.1">
                  <p:embed/>
                </p:oleObj>
              </mc:Choice>
              <mc:Fallback>
                <p:oleObj name="think-cell Slide" r:id="rId5" imgW="444" imgH="446" progId="TCLayout.ActiveDocument.1">
                  <p:embed/>
                  <p:pic>
                    <p:nvPicPr>
                      <p:cNvPr id="9" name="Nesne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Dikdörtgen 7"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en-US" sz="24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339436" y="995655"/>
            <a:ext cx="8534400" cy="838200"/>
          </a:xfrm>
        </p:spPr>
        <p:txBody>
          <a:bodyPr/>
          <a:lstStyle/>
          <a:p>
            <a:r>
              <a:rPr lang="en-US" sz="2400" dirty="0" smtClean="0"/>
              <a:t>It </a:t>
            </a:r>
            <a:r>
              <a:rPr lang="en-US" sz="2400" dirty="0"/>
              <a:t>is necessary to consider the distribution of informal employment </a:t>
            </a:r>
            <a:r>
              <a:rPr lang="tr-TR" sz="2400" dirty="0" err="1" smtClean="0"/>
              <a:t>with</a:t>
            </a:r>
            <a:r>
              <a:rPr lang="tr-TR" sz="2400" dirty="0" smtClean="0"/>
              <a:t> </a:t>
            </a:r>
            <a:r>
              <a:rPr lang="en-US" sz="2400" dirty="0" smtClean="0"/>
              <a:t>the </a:t>
            </a:r>
            <a:r>
              <a:rPr lang="en-US" sz="2400" dirty="0"/>
              <a:t>service sector, which will be </a:t>
            </a:r>
            <a:r>
              <a:rPr lang="en-US" sz="2400" dirty="0" smtClean="0"/>
              <a:t>affected </a:t>
            </a:r>
            <a:r>
              <a:rPr lang="tr-TR" sz="2400" dirty="0" smtClean="0"/>
              <a:t>negatively </a:t>
            </a:r>
            <a:r>
              <a:rPr lang="en-US" sz="2400" dirty="0" smtClean="0"/>
              <a:t>by </a:t>
            </a:r>
            <a:r>
              <a:rPr lang="en-US" sz="2400" dirty="0"/>
              <a:t>the </a:t>
            </a:r>
            <a:r>
              <a:rPr lang="en-US" sz="2400" dirty="0" smtClean="0"/>
              <a:t>crisis</a:t>
            </a:r>
            <a:endParaRPr lang="en-GB" sz="1800" dirty="0"/>
          </a:p>
        </p:txBody>
      </p:sp>
      <p:graphicFrame>
        <p:nvGraphicFramePr>
          <p:cNvPr id="6" name="Grafik 5"/>
          <p:cNvGraphicFramePr>
            <a:graphicFrameLocks/>
          </p:cNvGraphicFramePr>
          <p:nvPr>
            <p:extLst/>
          </p:nvPr>
        </p:nvGraphicFramePr>
        <p:xfrm>
          <a:off x="339436" y="2645221"/>
          <a:ext cx="8215746" cy="3339943"/>
        </p:xfrm>
        <a:graphic>
          <a:graphicData uri="http://schemas.openxmlformats.org/drawingml/2006/chart">
            <c:chart xmlns:c="http://schemas.openxmlformats.org/drawingml/2006/chart" xmlns:r="http://schemas.openxmlformats.org/officeDocument/2006/relationships" r:id="rId7"/>
          </a:graphicData>
        </a:graphic>
      </p:graphicFrame>
      <p:sp>
        <p:nvSpPr>
          <p:cNvPr id="7" name="Metin kutusu 6"/>
          <p:cNvSpPr txBox="1"/>
          <p:nvPr/>
        </p:nvSpPr>
        <p:spPr>
          <a:xfrm>
            <a:off x="38102" y="6553200"/>
            <a:ext cx="8676407" cy="276999"/>
          </a:xfrm>
          <a:prstGeom prst="rect">
            <a:avLst/>
          </a:prstGeom>
          <a:noFill/>
        </p:spPr>
        <p:txBody>
          <a:bodyPr wrap="square" rtlCol="0">
            <a:spAutoFit/>
          </a:bodyPr>
          <a:lstStyle/>
          <a:p>
            <a:r>
              <a:rPr lang="tr-TR" sz="1200" dirty="0" smtClean="0">
                <a:solidFill>
                  <a:srgbClr val="000000"/>
                </a:solidFill>
              </a:rPr>
              <a:t>Source: World Bank ’’</a:t>
            </a:r>
            <a:r>
              <a:rPr lang="tr-TR" sz="1200" dirty="0" err="1" smtClean="0">
                <a:solidFill>
                  <a:srgbClr val="000000"/>
                </a:solidFill>
              </a:rPr>
              <a:t>Job</a:t>
            </a:r>
            <a:r>
              <a:rPr lang="tr-TR" sz="1200" dirty="0" smtClean="0">
                <a:solidFill>
                  <a:srgbClr val="000000"/>
                </a:solidFill>
              </a:rPr>
              <a:t> </a:t>
            </a:r>
            <a:r>
              <a:rPr lang="tr-TR" sz="1200" dirty="0" err="1" smtClean="0">
                <a:solidFill>
                  <a:srgbClr val="000000"/>
                </a:solidFill>
              </a:rPr>
              <a:t>Diagnostics</a:t>
            </a:r>
            <a:r>
              <a:rPr lang="tr-TR" sz="1200" dirty="0" smtClean="0">
                <a:solidFill>
                  <a:srgbClr val="000000"/>
                </a:solidFill>
              </a:rPr>
              <a:t> Turkey’’, 2019, TEPAV </a:t>
            </a:r>
            <a:r>
              <a:rPr lang="tr-TR" sz="1200" dirty="0" err="1" smtClean="0">
                <a:solidFill>
                  <a:srgbClr val="000000"/>
                </a:solidFill>
              </a:rPr>
              <a:t>visualizations</a:t>
            </a:r>
            <a:endParaRPr lang="tr-TR" sz="1200" dirty="0">
              <a:solidFill>
                <a:srgbClr val="000000"/>
              </a:solidFill>
              <a:latin typeface="Tahoma"/>
              <a:cs typeface="Arial"/>
            </a:endParaRPr>
          </a:p>
        </p:txBody>
      </p:sp>
      <p:sp>
        <p:nvSpPr>
          <p:cNvPr id="10" name="13 Metin kutusu"/>
          <p:cNvSpPr txBox="1"/>
          <p:nvPr/>
        </p:nvSpPr>
        <p:spPr>
          <a:xfrm>
            <a:off x="0" y="2187906"/>
            <a:ext cx="9144000" cy="3385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fontAlgn="auto">
              <a:spcBef>
                <a:spcPts val="0"/>
              </a:spcBef>
              <a:spcAft>
                <a:spcPts val="0"/>
              </a:spcAft>
              <a:defRPr/>
            </a:pPr>
            <a:r>
              <a:rPr lang="en-US" sz="1600" b="1" dirty="0"/>
              <a:t>Formality and informality rates across regions</a:t>
            </a:r>
            <a:r>
              <a:rPr lang="en-US" sz="1600" b="1" dirty="0" smtClean="0"/>
              <a:t>,</a:t>
            </a:r>
            <a:r>
              <a:rPr lang="tr-TR" sz="1600" b="1" dirty="0" smtClean="0"/>
              <a:t> %,</a:t>
            </a:r>
            <a:r>
              <a:rPr lang="en-US" sz="1600" b="1" dirty="0" smtClean="0"/>
              <a:t> </a:t>
            </a:r>
            <a:r>
              <a:rPr lang="en-US" sz="1600" b="1" dirty="0"/>
              <a:t>2017</a:t>
            </a:r>
          </a:p>
        </p:txBody>
      </p:sp>
      <p:sp>
        <p:nvSpPr>
          <p:cNvPr id="3" name="Metin kutusu 2"/>
          <p:cNvSpPr txBox="1"/>
          <p:nvPr/>
        </p:nvSpPr>
        <p:spPr>
          <a:xfrm>
            <a:off x="3214262" y="6070659"/>
            <a:ext cx="443346" cy="338554"/>
          </a:xfrm>
          <a:prstGeom prst="rect">
            <a:avLst/>
          </a:prstGeom>
          <a:solidFill>
            <a:srgbClr val="002060"/>
          </a:solidFill>
        </p:spPr>
        <p:txBody>
          <a:bodyPr wrap="square" rtlCol="0">
            <a:spAutoFit/>
          </a:bodyPr>
          <a:lstStyle/>
          <a:p>
            <a:endParaRPr lang="en-GB" sz="1600" dirty="0"/>
          </a:p>
        </p:txBody>
      </p:sp>
      <p:sp>
        <p:nvSpPr>
          <p:cNvPr id="11" name="Metin kutusu 10"/>
          <p:cNvSpPr txBox="1"/>
          <p:nvPr/>
        </p:nvSpPr>
        <p:spPr>
          <a:xfrm>
            <a:off x="4738254" y="6070659"/>
            <a:ext cx="443346" cy="338554"/>
          </a:xfrm>
          <a:prstGeom prst="rect">
            <a:avLst/>
          </a:prstGeom>
          <a:solidFill>
            <a:srgbClr val="C00000"/>
          </a:solidFill>
        </p:spPr>
        <p:txBody>
          <a:bodyPr wrap="square" rtlCol="0">
            <a:spAutoFit/>
          </a:bodyPr>
          <a:lstStyle/>
          <a:p>
            <a:endParaRPr lang="en-GB" sz="1600" dirty="0"/>
          </a:p>
        </p:txBody>
      </p:sp>
      <p:sp>
        <p:nvSpPr>
          <p:cNvPr id="5" name="Metin kutusu 4"/>
          <p:cNvSpPr txBox="1"/>
          <p:nvPr/>
        </p:nvSpPr>
        <p:spPr>
          <a:xfrm>
            <a:off x="3657608" y="6040579"/>
            <a:ext cx="914400" cy="338554"/>
          </a:xfrm>
          <a:prstGeom prst="rect">
            <a:avLst/>
          </a:prstGeom>
          <a:noFill/>
        </p:spPr>
        <p:txBody>
          <a:bodyPr wrap="square" rtlCol="0">
            <a:spAutoFit/>
          </a:bodyPr>
          <a:lstStyle/>
          <a:p>
            <a:r>
              <a:rPr lang="tr-TR" sz="1600" dirty="0" err="1" smtClean="0"/>
              <a:t>Formal</a:t>
            </a:r>
            <a:endParaRPr lang="en-GB" sz="1600" dirty="0"/>
          </a:p>
        </p:txBody>
      </p:sp>
      <p:sp>
        <p:nvSpPr>
          <p:cNvPr id="12" name="Metin kutusu 11"/>
          <p:cNvSpPr txBox="1"/>
          <p:nvPr/>
        </p:nvSpPr>
        <p:spPr>
          <a:xfrm>
            <a:off x="5181599" y="6040579"/>
            <a:ext cx="1108363" cy="338554"/>
          </a:xfrm>
          <a:prstGeom prst="rect">
            <a:avLst/>
          </a:prstGeom>
          <a:noFill/>
        </p:spPr>
        <p:txBody>
          <a:bodyPr wrap="square" rtlCol="0">
            <a:spAutoFit/>
          </a:bodyPr>
          <a:lstStyle/>
          <a:p>
            <a:r>
              <a:rPr lang="tr-TR" sz="1600" dirty="0" err="1" smtClean="0"/>
              <a:t>Inormal</a:t>
            </a:r>
            <a:endParaRPr lang="en-GB" sz="1600" dirty="0"/>
          </a:p>
        </p:txBody>
      </p:sp>
      <p:sp>
        <p:nvSpPr>
          <p:cNvPr id="13"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33902895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Nesne 7" hidden="1"/>
          <p:cNvGraphicFramePr>
            <a:graphicFrameLocks noChangeAspect="1"/>
          </p:cNvGraphicFramePr>
          <p:nvPr>
            <p:custDataLst>
              <p:tags r:id="rId2"/>
            </p:custDataLst>
            <p:extLst>
              <p:ext uri="{D42A27DB-BD31-4B8C-83A1-F6EECF244321}">
                <p14:modId xmlns:p14="http://schemas.microsoft.com/office/powerpoint/2010/main" val="27671406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3679" name="think-cell Slide" r:id="rId5" imgW="444" imgH="446" progId="TCLayout.ActiveDocument.1">
                  <p:embed/>
                </p:oleObj>
              </mc:Choice>
              <mc:Fallback>
                <p:oleObj name="think-cell Slide" r:id="rId5" imgW="444" imgH="446" progId="TCLayout.ActiveDocument.1">
                  <p:embed/>
                  <p:pic>
                    <p:nvPicPr>
                      <p:cNvPr id="8" name="Nesne 7"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7" name="Dikdörtgen 6"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en-US" sz="24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256308" y="948992"/>
            <a:ext cx="8596742" cy="838200"/>
          </a:xfrm>
        </p:spPr>
        <p:txBody>
          <a:bodyPr/>
          <a:lstStyle/>
          <a:p>
            <a:r>
              <a:rPr lang="en-US" sz="2400" dirty="0"/>
              <a:t>Impact of coronavirus (COVID-19) on consumer spending in the United States as of March 2020, by retail category</a:t>
            </a:r>
            <a:endParaRPr lang="en-GB" sz="1400" dirty="0"/>
          </a:p>
        </p:txBody>
      </p:sp>
      <p:graphicFrame>
        <p:nvGraphicFramePr>
          <p:cNvPr id="5" name="Grafik 4"/>
          <p:cNvGraphicFramePr>
            <a:graphicFrameLocks/>
          </p:cNvGraphicFramePr>
          <p:nvPr>
            <p:extLst>
              <p:ext uri="{D42A27DB-BD31-4B8C-83A1-F6EECF244321}">
                <p14:modId xmlns:p14="http://schemas.microsoft.com/office/powerpoint/2010/main" val="3708690920"/>
              </p:ext>
            </p:extLst>
          </p:nvPr>
        </p:nvGraphicFramePr>
        <p:xfrm>
          <a:off x="256308" y="1423507"/>
          <a:ext cx="8368145" cy="8095012"/>
        </p:xfrm>
        <a:graphic>
          <a:graphicData uri="http://schemas.openxmlformats.org/drawingml/2006/chart">
            <c:chart xmlns:c="http://schemas.openxmlformats.org/drawingml/2006/chart" xmlns:r="http://schemas.openxmlformats.org/officeDocument/2006/relationships" r:id="rId7"/>
          </a:graphicData>
        </a:graphic>
      </p:graphicFrame>
      <p:sp>
        <p:nvSpPr>
          <p:cNvPr id="6" name="Metin kutusu 5"/>
          <p:cNvSpPr txBox="1"/>
          <p:nvPr/>
        </p:nvSpPr>
        <p:spPr>
          <a:xfrm>
            <a:off x="27710" y="6567146"/>
            <a:ext cx="7107382" cy="276999"/>
          </a:xfrm>
          <a:prstGeom prst="rect">
            <a:avLst/>
          </a:prstGeom>
          <a:noFill/>
        </p:spPr>
        <p:txBody>
          <a:bodyPr wrap="square" rtlCol="0">
            <a:spAutoFit/>
          </a:bodyPr>
          <a:lstStyle/>
          <a:p>
            <a:r>
              <a:rPr lang="tr-TR" sz="1200" dirty="0" smtClean="0">
                <a:latin typeface="+mj-lt"/>
              </a:rPr>
              <a:t>Source</a:t>
            </a:r>
            <a:r>
              <a:rPr lang="en-US" sz="1200" dirty="0" smtClean="0">
                <a:latin typeface="+mj-lt"/>
              </a:rPr>
              <a:t>: </a:t>
            </a:r>
            <a:r>
              <a:rPr lang="tr-TR" sz="1200" dirty="0" err="1" smtClean="0">
                <a:latin typeface="+mj-lt"/>
              </a:rPr>
              <a:t>Statista</a:t>
            </a:r>
            <a:r>
              <a:rPr lang="tr-TR" sz="1200" dirty="0" smtClean="0">
                <a:latin typeface="+mj-lt"/>
              </a:rPr>
              <a:t>, TEPAV </a:t>
            </a:r>
            <a:r>
              <a:rPr lang="tr-TR" sz="1200" dirty="0" err="1" smtClean="0">
                <a:latin typeface="+mj-lt"/>
              </a:rPr>
              <a:t>visualizations</a:t>
            </a:r>
            <a:endParaRPr lang="en-GB" dirty="0"/>
          </a:p>
        </p:txBody>
      </p:sp>
      <p:sp>
        <p:nvSpPr>
          <p:cNvPr id="9"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4831088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Nesne 29" hidden="1"/>
          <p:cNvGraphicFramePr>
            <a:graphicFrameLocks noChangeAspect="1"/>
          </p:cNvGraphicFramePr>
          <p:nvPr>
            <p:custDataLst>
              <p:tags r:id="rId2"/>
            </p:custDataLst>
            <p:extLst>
              <p:ext uri="{D42A27DB-BD31-4B8C-83A1-F6EECF244321}">
                <p14:modId xmlns:p14="http://schemas.microsoft.com/office/powerpoint/2010/main" val="26015381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0838" name="think-cell Slide" r:id="rId27" imgW="444" imgH="446" progId="TCLayout.ActiveDocument.1">
                  <p:embed/>
                </p:oleObj>
              </mc:Choice>
              <mc:Fallback>
                <p:oleObj name="think-cell Slide" r:id="rId27" imgW="444" imgH="446" progId="TCLayout.ActiveDocument.1">
                  <p:embed/>
                  <p:pic>
                    <p:nvPicPr>
                      <p:cNvPr id="0" name=""/>
                      <p:cNvPicPr/>
                      <p:nvPr/>
                    </p:nvPicPr>
                    <p:blipFill>
                      <a:blip r:embed="rId28"/>
                      <a:stretch>
                        <a:fillRect/>
                      </a:stretch>
                    </p:blipFill>
                    <p:spPr>
                      <a:xfrm>
                        <a:off x="1588" y="1588"/>
                        <a:ext cx="1588" cy="1588"/>
                      </a:xfrm>
                      <a:prstGeom prst="rect">
                        <a:avLst/>
                      </a:prstGeom>
                    </p:spPr>
                  </p:pic>
                </p:oleObj>
              </mc:Fallback>
            </mc:AlternateContent>
          </a:graphicData>
        </a:graphic>
      </p:graphicFrame>
      <p:sp>
        <p:nvSpPr>
          <p:cNvPr id="28" name="Dikdörtgen 27"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fontAlgn="base">
              <a:spcBef>
                <a:spcPct val="0"/>
              </a:spcBef>
              <a:spcAft>
                <a:spcPct val="0"/>
              </a:spcAft>
            </a:pPr>
            <a:endParaRPr kumimoji="0" lang="en-GB" sz="1200" u="none" strike="noStrike" cap="none" normalizeH="0" dirty="0" smtClean="0">
              <a:ln>
                <a:noFill/>
              </a:ln>
              <a:solidFill>
                <a:schemeClr val="tx1"/>
              </a:solidFill>
              <a:effectLst/>
              <a:latin typeface="+mj-lt"/>
              <a:ea typeface="+mj-ea"/>
              <a:cs typeface="+mj-cs"/>
              <a:sym typeface="+mj-lt"/>
            </a:endParaRPr>
          </a:p>
        </p:txBody>
      </p:sp>
      <p:sp>
        <p:nvSpPr>
          <p:cNvPr id="2" name="Unvan 1"/>
          <p:cNvSpPr>
            <a:spLocks noGrp="1"/>
          </p:cNvSpPr>
          <p:nvPr>
            <p:ph type="title"/>
          </p:nvPr>
        </p:nvSpPr>
        <p:spPr>
          <a:xfrm>
            <a:off x="304800" y="997531"/>
            <a:ext cx="8534400" cy="838200"/>
          </a:xfrm>
        </p:spPr>
        <p:txBody>
          <a:bodyPr/>
          <a:lstStyle/>
          <a:p>
            <a:r>
              <a:rPr lang="tr-TR" dirty="0" err="1"/>
              <a:t>Debit</a:t>
            </a:r>
            <a:r>
              <a:rPr lang="tr-TR" dirty="0"/>
              <a:t> and </a:t>
            </a:r>
            <a:r>
              <a:rPr lang="tr-TR" dirty="0" err="1"/>
              <a:t>credit</a:t>
            </a:r>
            <a:r>
              <a:rPr lang="tr-TR" dirty="0"/>
              <a:t> </a:t>
            </a:r>
            <a:r>
              <a:rPr lang="tr-TR" dirty="0" err="1"/>
              <a:t>card</a:t>
            </a:r>
            <a:r>
              <a:rPr lang="tr-TR" dirty="0"/>
              <a:t> </a:t>
            </a:r>
            <a:r>
              <a:rPr lang="tr-TR" dirty="0" err="1"/>
              <a:t>expenditures</a:t>
            </a:r>
            <a:r>
              <a:rPr lang="tr-TR" dirty="0"/>
              <a:t>, </a:t>
            </a:r>
            <a:r>
              <a:rPr lang="tr-TR" dirty="0" err="1" smtClean="0"/>
              <a:t>annual</a:t>
            </a:r>
            <a:r>
              <a:rPr lang="tr-TR" dirty="0" smtClean="0"/>
              <a:t> and </a:t>
            </a:r>
            <a:r>
              <a:rPr lang="tr-TR" dirty="0" err="1" smtClean="0"/>
              <a:t>weekly</a:t>
            </a:r>
            <a:r>
              <a:rPr lang="tr-TR" dirty="0" smtClean="0"/>
              <a:t> </a:t>
            </a:r>
            <a:r>
              <a:rPr lang="tr-TR" dirty="0" err="1" smtClean="0"/>
              <a:t>change</a:t>
            </a:r>
            <a:r>
              <a:rPr lang="tr-TR" dirty="0" smtClean="0"/>
              <a:t>: </a:t>
            </a:r>
            <a:r>
              <a:rPr lang="tr-TR" dirty="0" err="1" smtClean="0"/>
              <a:t>March</a:t>
            </a:r>
            <a:r>
              <a:rPr lang="tr-TR" dirty="0" smtClean="0"/>
              <a:t> 27-week: 33 </a:t>
            </a:r>
            <a:r>
              <a:rPr lang="tr-TR" dirty="0" err="1" smtClean="0"/>
              <a:t>percent</a:t>
            </a:r>
            <a:r>
              <a:rPr lang="tr-TR" dirty="0" smtClean="0"/>
              <a:t> </a:t>
            </a:r>
            <a:r>
              <a:rPr lang="tr-TR" dirty="0" err="1" smtClean="0"/>
              <a:t>decline</a:t>
            </a:r>
            <a:r>
              <a:rPr lang="tr-TR" dirty="0" smtClean="0"/>
              <a:t>...</a:t>
            </a:r>
            <a:endParaRPr lang="en-GB" dirty="0"/>
          </a:p>
        </p:txBody>
      </p:sp>
      <p:sp>
        <p:nvSpPr>
          <p:cNvPr id="4" name="Slayt Numarası Yer Tutucusu 3"/>
          <p:cNvSpPr>
            <a:spLocks noGrp="1"/>
          </p:cNvSpPr>
          <p:nvPr>
            <p:ph type="sldNum" sz="quarter" idx="11"/>
          </p:nvPr>
        </p:nvSpPr>
        <p:spPr/>
        <p:txBody>
          <a:bodyPr/>
          <a:lstStyle/>
          <a:p>
            <a:pPr>
              <a:defRPr/>
            </a:pPr>
            <a:r>
              <a:rPr lang="tr-TR" smtClean="0"/>
              <a:t>Slayt </a:t>
            </a:r>
            <a:fld id="{800B3A91-13D1-4478-9922-86F5EE8FD7B3}" type="slidenum">
              <a:rPr lang="tr-TR" smtClean="0"/>
              <a:pPr>
                <a:defRPr/>
              </a:pPr>
              <a:t>13</a:t>
            </a:fld>
            <a:endParaRPr lang="tr-TR" dirty="0"/>
          </a:p>
        </p:txBody>
      </p:sp>
      <p:sp>
        <p:nvSpPr>
          <p:cNvPr id="5" name="Metin kutusu 4"/>
          <p:cNvSpPr txBox="1"/>
          <p:nvPr/>
        </p:nvSpPr>
        <p:spPr>
          <a:xfrm>
            <a:off x="0" y="6567146"/>
            <a:ext cx="6026727" cy="276999"/>
          </a:xfrm>
          <a:prstGeom prst="rect">
            <a:avLst/>
          </a:prstGeom>
          <a:noFill/>
        </p:spPr>
        <p:txBody>
          <a:bodyPr wrap="square" rtlCol="0">
            <a:spAutoFit/>
          </a:bodyPr>
          <a:lstStyle/>
          <a:p>
            <a:r>
              <a:rPr lang="tr-TR" sz="1200" dirty="0" smtClean="0">
                <a:latin typeface="+mj-lt"/>
              </a:rPr>
              <a:t>Source</a:t>
            </a:r>
            <a:r>
              <a:rPr lang="en-US" sz="1200" dirty="0" smtClean="0">
                <a:latin typeface="+mj-lt"/>
              </a:rPr>
              <a:t>: </a:t>
            </a:r>
            <a:r>
              <a:rPr lang="tr-TR" sz="1200" dirty="0" smtClean="0">
                <a:latin typeface="+mj-lt"/>
              </a:rPr>
              <a:t>CBRT</a:t>
            </a:r>
            <a:r>
              <a:rPr lang="en-US" sz="1200" dirty="0" smtClean="0">
                <a:latin typeface="+mj-lt"/>
              </a:rPr>
              <a:t>, TEPAV </a:t>
            </a:r>
            <a:r>
              <a:rPr lang="tr-TR" sz="1200" dirty="0" err="1" smtClean="0">
                <a:latin typeface="+mj-lt"/>
              </a:rPr>
              <a:t>calculations</a:t>
            </a:r>
            <a:endParaRPr lang="en-US" sz="1200" dirty="0">
              <a:latin typeface="+mj-lt"/>
            </a:endParaRPr>
          </a:p>
        </p:txBody>
      </p:sp>
      <p:graphicFrame>
        <p:nvGraphicFramePr>
          <p:cNvPr id="96" name="Chart 3"/>
          <p:cNvGraphicFramePr/>
          <p:nvPr>
            <p:custDataLst>
              <p:tags r:id="rId4"/>
            </p:custDataLst>
            <p:extLst>
              <p:ext uri="{D42A27DB-BD31-4B8C-83A1-F6EECF244321}">
                <p14:modId xmlns:p14="http://schemas.microsoft.com/office/powerpoint/2010/main" val="2537124620"/>
              </p:ext>
            </p:extLst>
          </p:nvPr>
        </p:nvGraphicFramePr>
        <p:xfrm>
          <a:off x="1025525" y="2366963"/>
          <a:ext cx="7794625" cy="3606800"/>
        </p:xfrm>
        <a:graphic>
          <a:graphicData uri="http://schemas.openxmlformats.org/drawingml/2006/chart">
            <c:chart xmlns:c="http://schemas.openxmlformats.org/drawingml/2006/chart" xmlns:r="http://schemas.openxmlformats.org/officeDocument/2006/relationships" r:id="rId29"/>
          </a:graphicData>
        </a:graphic>
      </p:graphicFrame>
      <p:cxnSp>
        <p:nvCxnSpPr>
          <p:cNvPr id="43" name="Düz Bağlayıcı 42"/>
          <p:cNvCxnSpPr/>
          <p:nvPr>
            <p:custDataLst>
              <p:tags r:id="rId5"/>
            </p:custDataLst>
          </p:nvPr>
        </p:nvCxnSpPr>
        <p:spPr bwMode="auto">
          <a:xfrm flipV="1">
            <a:off x="5380038" y="2479675"/>
            <a:ext cx="0" cy="2967038"/>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38" name="Düz Bağlayıcı 37"/>
          <p:cNvCxnSpPr/>
          <p:nvPr>
            <p:custDataLst>
              <p:tags r:id="rId6"/>
            </p:custDataLst>
          </p:nvPr>
        </p:nvCxnSpPr>
        <p:spPr bwMode="auto">
          <a:xfrm>
            <a:off x="1490663" y="4457700"/>
            <a:ext cx="7070725"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7" name="Düz Bağlayıcı 6"/>
          <p:cNvCxnSpPr/>
          <p:nvPr>
            <p:custDataLst>
              <p:tags r:id="rId7"/>
            </p:custDataLst>
          </p:nvPr>
        </p:nvCxnSpPr>
        <p:spPr bwMode="auto">
          <a:xfrm flipH="1">
            <a:off x="2095500" y="4279900"/>
            <a:ext cx="117475" cy="44450"/>
          </a:xfrm>
          <a:prstGeom prst="line">
            <a:avLst/>
          </a:prstGeom>
          <a:ln w="6350" cap="flat" cmpd="sng" algn="ctr">
            <a:solidFill>
              <a:schemeClr val="tx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custDataLst>
              <p:tags r:id="rId8"/>
            </p:custDataLst>
          </p:nvPr>
        </p:nvCxnSpPr>
        <p:spPr bwMode="auto">
          <a:xfrm>
            <a:off x="4454525" y="2708275"/>
            <a:ext cx="746125" cy="347663"/>
          </a:xfrm>
          <a:prstGeom prst="line">
            <a:avLst/>
          </a:prstGeom>
          <a:ln w="6350" cap="flat" cmpd="sng" algn="ctr">
            <a:solidFill>
              <a:schemeClr val="tx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custDataLst>
              <p:tags r:id="rId9"/>
            </p:custDataLst>
          </p:nvPr>
        </p:nvCxnSpPr>
        <p:spPr bwMode="auto">
          <a:xfrm flipV="1">
            <a:off x="3344863" y="3548063"/>
            <a:ext cx="1001713" cy="19050"/>
          </a:xfrm>
          <a:prstGeom prst="line">
            <a:avLst/>
          </a:prstGeom>
          <a:ln w="6350" cap="flat" cmpd="sng" algn="ctr">
            <a:solidFill>
              <a:schemeClr val="tx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custDataLst>
              <p:tags r:id="rId10"/>
            </p:custDataLst>
          </p:nvPr>
        </p:nvCxnSpPr>
        <p:spPr bwMode="auto">
          <a:xfrm flipH="1" flipV="1">
            <a:off x="5557838" y="3810000"/>
            <a:ext cx="500063" cy="325438"/>
          </a:xfrm>
          <a:prstGeom prst="line">
            <a:avLst/>
          </a:prstGeom>
          <a:ln w="6350" cap="flat" cmpd="sng" algn="ctr">
            <a:solidFill>
              <a:schemeClr val="tx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Metin Yer Tutucusu 2"/>
          <p:cNvSpPr>
            <a:spLocks noGrp="1"/>
          </p:cNvSpPr>
          <p:nvPr>
            <p:custDataLst>
              <p:tags r:id="rId11"/>
            </p:custDataLst>
          </p:nvPr>
        </p:nvSpPr>
        <p:spPr bwMode="gray">
          <a:xfrm>
            <a:off x="1560513" y="3492500"/>
            <a:ext cx="1784350"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t"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60592877-0D82-43EE-A987-3A2DA2567B02}" type="datetime'E-Com''m''''e''''''''''r''ce ''''Tr''an''''''sa''ctions'''">
              <a:rPr lang="tr-TR" altLang="en-US" sz="1200" smtClean="0">
                <a:latin typeface="+mj-lt"/>
                <a:ea typeface="+mj-ea"/>
                <a:cs typeface="+mj-cs"/>
                <a:sym typeface="+mj-lt"/>
              </a:rPr>
              <a:pPr marL="0" indent="0">
                <a:spcBef>
                  <a:spcPct val="0"/>
                </a:spcBef>
                <a:spcAft>
                  <a:spcPct val="0"/>
                </a:spcAft>
                <a:buNone/>
              </a:pPr>
              <a:t>E-Commerce Transactions</a:t>
            </a:fld>
            <a:endParaRPr lang="tr-TR" sz="1200" dirty="0">
              <a:latin typeface="+mj-lt"/>
              <a:ea typeface="+mj-ea"/>
              <a:cs typeface="+mj-cs"/>
              <a:sym typeface="+mj-lt"/>
            </a:endParaRPr>
          </a:p>
        </p:txBody>
      </p:sp>
      <p:sp>
        <p:nvSpPr>
          <p:cNvPr id="27" name="Metin Yer Tutucusu 2"/>
          <p:cNvSpPr>
            <a:spLocks noGrp="1"/>
          </p:cNvSpPr>
          <p:nvPr>
            <p:custDataLst>
              <p:tags r:id="rId12"/>
            </p:custDataLst>
          </p:nvPr>
        </p:nvSpPr>
        <p:spPr bwMode="gray">
          <a:xfrm>
            <a:off x="3811588" y="4921250"/>
            <a:ext cx="1317625"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B39AB100-0F14-45AD-ADFB-5D65E69E0D26}" type="datetime'C''u''sto''''''''''m''''s Pa''ym''''e''''n''t''s'">
              <a:rPr lang="tr-TR" altLang="en-US" sz="1200" smtClean="0">
                <a:latin typeface="+mj-lt"/>
                <a:ea typeface="+mj-ea"/>
                <a:cs typeface="+mj-cs"/>
                <a:sym typeface="+mj-lt"/>
              </a:rPr>
              <a:pPr marL="0" indent="0">
                <a:spcBef>
                  <a:spcPct val="0"/>
                </a:spcBef>
                <a:spcAft>
                  <a:spcPct val="0"/>
                </a:spcAft>
                <a:buNone/>
              </a:pPr>
              <a:t>Customs Payments</a:t>
            </a:fld>
            <a:endParaRPr lang="tr-TR" sz="1200" dirty="0">
              <a:latin typeface="+mj-lt"/>
              <a:ea typeface="+mj-ea"/>
              <a:cs typeface="+mj-cs"/>
              <a:sym typeface="+mj-lt"/>
            </a:endParaRPr>
          </a:p>
        </p:txBody>
      </p:sp>
      <p:sp>
        <p:nvSpPr>
          <p:cNvPr id="16" name="Metin Yer Tutucusu 2"/>
          <p:cNvSpPr>
            <a:spLocks noGrp="1"/>
          </p:cNvSpPr>
          <p:nvPr>
            <p:custDataLst>
              <p:tags r:id="rId13"/>
            </p:custDataLst>
          </p:nvPr>
        </p:nvSpPr>
        <p:spPr bwMode="gray">
          <a:xfrm>
            <a:off x="4872038" y="3616325"/>
            <a:ext cx="365125"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E5CE710C-AC9D-4458-AC5D-D1EE914D5745}" type="datetime'''''To''''''''''''''''''t''a''''''''''''''''''''''l'''''''''''">
              <a:rPr lang="tr-TR" altLang="en-US" sz="1200" smtClean="0">
                <a:latin typeface="+mj-lt"/>
                <a:ea typeface="+mj-ea"/>
                <a:cs typeface="+mj-cs"/>
                <a:sym typeface="+mj-lt"/>
              </a:rPr>
              <a:pPr marL="0" indent="0">
                <a:spcBef>
                  <a:spcPct val="0"/>
                </a:spcBef>
                <a:spcAft>
                  <a:spcPct val="0"/>
                </a:spcAft>
                <a:buNone/>
              </a:pPr>
              <a:t>Total</a:t>
            </a:fld>
            <a:endParaRPr lang="tr-TR" sz="1200" dirty="0">
              <a:latin typeface="+mj-lt"/>
              <a:ea typeface="+mj-ea"/>
              <a:cs typeface="+mj-cs"/>
              <a:sym typeface="+mj-lt"/>
            </a:endParaRPr>
          </a:p>
        </p:txBody>
      </p:sp>
      <p:sp>
        <p:nvSpPr>
          <p:cNvPr id="18" name="Metin Yer Tutucusu 2"/>
          <p:cNvSpPr>
            <a:spLocks noGrp="1"/>
          </p:cNvSpPr>
          <p:nvPr>
            <p:custDataLst>
              <p:tags r:id="rId14"/>
            </p:custDataLst>
          </p:nvPr>
        </p:nvSpPr>
        <p:spPr bwMode="gray">
          <a:xfrm>
            <a:off x="6003925" y="3101975"/>
            <a:ext cx="906463"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E0C406AE-FEE3-4835-99C4-F4C225F036B9}" type="datetime'''V''''''''ar''''io''''''u''''''s F''''o''''o''d'''''">
              <a:rPr lang="tr-TR" altLang="en-US" sz="1200" smtClean="0">
                <a:latin typeface="+mj-lt"/>
                <a:ea typeface="+mj-ea"/>
                <a:cs typeface="+mj-cs"/>
                <a:sym typeface="+mj-lt"/>
              </a:rPr>
              <a:pPr marL="0" indent="0">
                <a:spcBef>
                  <a:spcPct val="0"/>
                </a:spcBef>
                <a:spcAft>
                  <a:spcPct val="0"/>
                </a:spcAft>
                <a:buNone/>
              </a:pPr>
              <a:t>Various Food</a:t>
            </a:fld>
            <a:endParaRPr lang="tr-TR" sz="1200" dirty="0">
              <a:latin typeface="+mj-lt"/>
              <a:ea typeface="+mj-ea"/>
              <a:cs typeface="+mj-cs"/>
              <a:sym typeface="+mj-lt"/>
            </a:endParaRPr>
          </a:p>
        </p:txBody>
      </p:sp>
      <p:sp useBgFill="1">
        <p:nvSpPr>
          <p:cNvPr id="17" name="Metin Yer Tutucusu 2"/>
          <p:cNvSpPr>
            <a:spLocks noGrp="1"/>
          </p:cNvSpPr>
          <p:nvPr>
            <p:custDataLst>
              <p:tags r:id="rId15"/>
            </p:custDataLst>
          </p:nvPr>
        </p:nvSpPr>
        <p:spPr bwMode="gray">
          <a:xfrm>
            <a:off x="5299075" y="3368675"/>
            <a:ext cx="1150938" cy="182563"/>
          </a:xfrm>
          <a:prstGeom prst="rect">
            <a:avLst/>
          </a:prstGeom>
          <a:ln>
            <a:noFill/>
          </a:ln>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F68B4BE2-4F92-4445-8832-EB24423150A1}" type="datetime'''''''D''''''''i''r''''''e''''''c''''''t'' M''ark''etin''g'">
              <a:rPr lang="tr-TR" altLang="en-US" sz="1200" smtClean="0">
                <a:latin typeface="+mj-lt"/>
                <a:ea typeface="+mj-ea"/>
                <a:cs typeface="+mj-cs"/>
                <a:sym typeface="+mj-lt"/>
              </a:rPr>
              <a:pPr marL="0" indent="0">
                <a:spcBef>
                  <a:spcPct val="0"/>
                </a:spcBef>
                <a:spcAft>
                  <a:spcPct val="0"/>
                </a:spcAft>
                <a:buNone/>
              </a:pPr>
              <a:t>Direct Marketing</a:t>
            </a:fld>
            <a:endParaRPr lang="tr-TR" sz="1200" dirty="0">
              <a:latin typeface="+mj-lt"/>
              <a:ea typeface="+mj-ea"/>
              <a:cs typeface="+mj-cs"/>
              <a:sym typeface="+mj-lt"/>
            </a:endParaRPr>
          </a:p>
        </p:txBody>
      </p:sp>
      <p:sp>
        <p:nvSpPr>
          <p:cNvPr id="19" name="Metin Yer Tutucusu 2"/>
          <p:cNvSpPr>
            <a:spLocks noGrp="1"/>
          </p:cNvSpPr>
          <p:nvPr>
            <p:custDataLst>
              <p:tags r:id="rId16"/>
            </p:custDataLst>
          </p:nvPr>
        </p:nvSpPr>
        <p:spPr bwMode="gray">
          <a:xfrm>
            <a:off x="2640013" y="5008563"/>
            <a:ext cx="531813"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CB9CB3BD-1161-4655-8B08-D1B441C2E409}" type="datetime'''''''''''A''''ir''''''''li''''''''n''''e''''s'">
              <a:rPr lang="tr-TR" altLang="en-US" sz="1200" smtClean="0">
                <a:latin typeface="+mj-lt"/>
                <a:ea typeface="+mj-ea"/>
                <a:cs typeface="+mj-cs"/>
                <a:sym typeface="+mj-lt"/>
              </a:rPr>
              <a:pPr marL="0" indent="0">
                <a:spcBef>
                  <a:spcPct val="0"/>
                </a:spcBef>
                <a:spcAft>
                  <a:spcPct val="0"/>
                </a:spcAft>
                <a:buNone/>
              </a:pPr>
              <a:t>Airlines</a:t>
            </a:fld>
            <a:endParaRPr lang="tr-TR" sz="1200" dirty="0">
              <a:latin typeface="+mj-lt"/>
              <a:ea typeface="+mj-ea"/>
              <a:cs typeface="+mj-cs"/>
              <a:sym typeface="+mj-lt"/>
            </a:endParaRPr>
          </a:p>
        </p:txBody>
      </p:sp>
      <p:sp>
        <p:nvSpPr>
          <p:cNvPr id="23" name="Metin Yer Tutucusu 2"/>
          <p:cNvSpPr>
            <a:spLocks noGrp="1"/>
          </p:cNvSpPr>
          <p:nvPr>
            <p:custDataLst>
              <p:tags r:id="rId17"/>
            </p:custDataLst>
          </p:nvPr>
        </p:nvSpPr>
        <p:spPr bwMode="gray">
          <a:xfrm>
            <a:off x="2225675" y="3781425"/>
            <a:ext cx="369888"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589CA522-5DB6-406D-A6FF-455A9D81B473}" type="datetime'''''''''''''''''''''''F''''''''''''''''''''''''''o''''''od'''">
              <a:rPr lang="tr-TR" altLang="en-US" sz="1200" smtClean="0">
                <a:latin typeface="+mj-lt"/>
                <a:ea typeface="+mj-ea"/>
                <a:cs typeface="+mj-cs"/>
                <a:sym typeface="+mj-lt"/>
              </a:rPr>
              <a:pPr marL="0" indent="0">
                <a:spcBef>
                  <a:spcPct val="0"/>
                </a:spcBef>
                <a:spcAft>
                  <a:spcPct val="0"/>
                </a:spcAft>
                <a:buNone/>
              </a:pPr>
              <a:t>Food</a:t>
            </a:fld>
            <a:endParaRPr lang="tr-TR" sz="1200" dirty="0">
              <a:latin typeface="+mj-lt"/>
              <a:ea typeface="+mj-ea"/>
              <a:cs typeface="+mj-cs"/>
              <a:sym typeface="+mj-lt"/>
            </a:endParaRPr>
          </a:p>
        </p:txBody>
      </p:sp>
      <p:sp>
        <p:nvSpPr>
          <p:cNvPr id="22" name="Metin Yer Tutucusu 2"/>
          <p:cNvSpPr>
            <a:spLocks noGrp="1"/>
          </p:cNvSpPr>
          <p:nvPr>
            <p:custDataLst>
              <p:tags r:id="rId18"/>
            </p:custDataLst>
          </p:nvPr>
        </p:nvSpPr>
        <p:spPr bwMode="gray">
          <a:xfrm>
            <a:off x="3175000" y="5238750"/>
            <a:ext cx="1881188"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3BCC197E-B240-4B78-8BE7-28EB474D47B7}" type="datetime'''''''Trave''l a''g''encies/F''''or''w''a''rd''in''''g'''">
              <a:rPr lang="tr-TR" altLang="en-US" sz="1200" smtClean="0">
                <a:latin typeface="+mj-lt"/>
                <a:ea typeface="+mj-ea"/>
                <a:cs typeface="+mj-cs"/>
                <a:sym typeface="+mj-lt"/>
              </a:rPr>
              <a:pPr marL="0" indent="0">
                <a:spcBef>
                  <a:spcPct val="0"/>
                </a:spcBef>
                <a:spcAft>
                  <a:spcPct val="0"/>
                </a:spcAft>
                <a:buNone/>
              </a:pPr>
              <a:t>Travel agencies/Forwarding</a:t>
            </a:fld>
            <a:endParaRPr lang="tr-TR" sz="1200" dirty="0">
              <a:latin typeface="+mj-lt"/>
              <a:ea typeface="+mj-ea"/>
              <a:cs typeface="+mj-cs"/>
              <a:sym typeface="+mj-lt"/>
            </a:endParaRPr>
          </a:p>
        </p:txBody>
      </p:sp>
      <p:sp>
        <p:nvSpPr>
          <p:cNvPr id="13" name="Metin Yer Tutucusu 2"/>
          <p:cNvSpPr>
            <a:spLocks noGrp="1"/>
          </p:cNvSpPr>
          <p:nvPr>
            <p:custDataLst>
              <p:tags r:id="rId19"/>
            </p:custDataLst>
          </p:nvPr>
        </p:nvSpPr>
        <p:spPr bwMode="gray">
          <a:xfrm>
            <a:off x="1657350" y="4097338"/>
            <a:ext cx="1603375"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t"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6A138CD5-02DB-4382-B727-21ACB021D6E6}" type="datetime'Clothin''''g an''''''''d ''Ac''''''''''''c''es''so''ry'''''">
              <a:rPr lang="tr-TR" altLang="en-US" sz="1200" smtClean="0">
                <a:latin typeface="+mj-lt"/>
                <a:ea typeface="+mj-ea"/>
                <a:cs typeface="+mj-cs"/>
                <a:sym typeface="+mj-lt"/>
              </a:rPr>
              <a:pPr marL="0" indent="0">
                <a:spcBef>
                  <a:spcPct val="0"/>
                </a:spcBef>
                <a:spcAft>
                  <a:spcPct val="0"/>
                </a:spcAft>
                <a:buNone/>
              </a:pPr>
              <a:t>Clothing and Accessory</a:t>
            </a:fld>
            <a:endParaRPr lang="tr-TR" sz="1200" dirty="0">
              <a:latin typeface="+mj-lt"/>
              <a:ea typeface="+mj-ea"/>
              <a:cs typeface="+mj-cs"/>
              <a:sym typeface="+mj-lt"/>
            </a:endParaRPr>
          </a:p>
        </p:txBody>
      </p:sp>
      <p:sp>
        <p:nvSpPr>
          <p:cNvPr id="20" name="Metin Yer Tutucusu 2"/>
          <p:cNvSpPr>
            <a:spLocks noGrp="1"/>
          </p:cNvSpPr>
          <p:nvPr>
            <p:custDataLst>
              <p:tags r:id="rId20"/>
            </p:custDataLst>
          </p:nvPr>
        </p:nvSpPr>
        <p:spPr bwMode="gray">
          <a:xfrm>
            <a:off x="2609850" y="4724400"/>
            <a:ext cx="1116013"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1964574F-BE54-4432-A492-7B814AD4475B}" type="datetime'''''Acc''''''omm''''o''dat''''''i''on'''''''''''''">
              <a:rPr lang="tr-TR" altLang="en-US" sz="1200" smtClean="0">
                <a:latin typeface="+mj-lt"/>
                <a:ea typeface="+mj-ea"/>
                <a:cs typeface="+mj-cs"/>
                <a:sym typeface="+mj-lt"/>
              </a:rPr>
              <a:pPr marL="0" indent="0">
                <a:spcBef>
                  <a:spcPct val="0"/>
                </a:spcBef>
                <a:spcAft>
                  <a:spcPct val="0"/>
                </a:spcAft>
                <a:buNone/>
              </a:pPr>
              <a:t>Accommodation</a:t>
            </a:fld>
            <a:endParaRPr lang="tr-TR" sz="1200" dirty="0">
              <a:latin typeface="+mj-lt"/>
              <a:ea typeface="+mj-ea"/>
              <a:cs typeface="+mj-cs"/>
              <a:sym typeface="+mj-lt"/>
            </a:endParaRPr>
          </a:p>
        </p:txBody>
      </p:sp>
      <p:sp>
        <p:nvSpPr>
          <p:cNvPr id="21" name="Metin Yer Tutucusu 2"/>
          <p:cNvSpPr>
            <a:spLocks noGrp="1"/>
          </p:cNvSpPr>
          <p:nvPr>
            <p:custDataLst>
              <p:tags r:id="rId21"/>
            </p:custDataLst>
          </p:nvPr>
        </p:nvSpPr>
        <p:spPr bwMode="gray">
          <a:xfrm>
            <a:off x="5705475" y="2617788"/>
            <a:ext cx="2035175"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36692539-E5CD-409A-91FB-B0F40A5AC346}" type="datetime'Mark''''et a''nd ''Sh''o''''pp''''ing ''''Cen''''te''''rs'''''">
              <a:rPr lang="nb-NO" altLang="en-US" sz="1200" smtClean="0">
                <a:latin typeface="+mj-lt"/>
                <a:ea typeface="+mj-ea"/>
                <a:cs typeface="+mj-cs"/>
                <a:sym typeface="+mj-lt"/>
              </a:rPr>
              <a:pPr marL="0" indent="0">
                <a:spcBef>
                  <a:spcPct val="0"/>
                </a:spcBef>
                <a:spcAft>
                  <a:spcPct val="0"/>
                </a:spcAft>
                <a:buNone/>
              </a:pPr>
              <a:t>Market and Shopping Centers</a:t>
            </a:fld>
            <a:endParaRPr lang="tr-TR" sz="1200" dirty="0">
              <a:latin typeface="+mj-lt"/>
              <a:ea typeface="+mj-ea"/>
              <a:cs typeface="+mj-cs"/>
              <a:sym typeface="+mj-lt"/>
            </a:endParaRPr>
          </a:p>
        </p:txBody>
      </p:sp>
      <p:sp useBgFill="1">
        <p:nvSpPr>
          <p:cNvPr id="11" name="Metin Yer Tutucusu 2"/>
          <p:cNvSpPr>
            <a:spLocks noGrp="1"/>
          </p:cNvSpPr>
          <p:nvPr>
            <p:custDataLst>
              <p:tags r:id="rId22"/>
            </p:custDataLst>
          </p:nvPr>
        </p:nvSpPr>
        <p:spPr bwMode="gray">
          <a:xfrm>
            <a:off x="3052763" y="2525713"/>
            <a:ext cx="2406650" cy="182563"/>
          </a:xfrm>
          <a:prstGeom prst="rect">
            <a:avLst/>
          </a:prstGeom>
          <a:ln>
            <a:noFill/>
          </a:ln>
          <a:extLst/>
        </p:spPr>
        <p:txBody>
          <a:bodyPr vert="horz" wrap="none" lIns="22225" tIns="0" rIns="22225" bIns="0" numCol="1" spcCol="0" rtlCol="0" anchor="t"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9C41FD1F-FCB9-46DA-B366-318BAF9F189E}" type="datetime'He''alth, ''''Healt''h'' Product''s'', ''Co''sm''''et''ic''s'">
              <a:rPr lang="tr-TR" altLang="en-US" sz="1200" smtClean="0">
                <a:latin typeface="+mj-lt"/>
                <a:ea typeface="+mj-ea"/>
                <a:cs typeface="+mj-cs"/>
                <a:sym typeface="+mj-lt"/>
              </a:rPr>
              <a:pPr marL="0" indent="0">
                <a:spcBef>
                  <a:spcPct val="0"/>
                </a:spcBef>
                <a:spcAft>
                  <a:spcPct val="0"/>
                </a:spcAft>
                <a:buNone/>
              </a:pPr>
              <a:t>Health, Health Products, Cosmetics</a:t>
            </a:fld>
            <a:endParaRPr lang="tr-TR" sz="1200" dirty="0">
              <a:latin typeface="+mj-lt"/>
              <a:ea typeface="+mj-ea"/>
              <a:cs typeface="+mj-cs"/>
              <a:sym typeface="+mj-lt"/>
            </a:endParaRPr>
          </a:p>
        </p:txBody>
      </p:sp>
      <p:sp>
        <p:nvSpPr>
          <p:cNvPr id="12" name="Metin Yer Tutucusu 2"/>
          <p:cNvSpPr>
            <a:spLocks noGrp="1"/>
          </p:cNvSpPr>
          <p:nvPr>
            <p:custDataLst>
              <p:tags r:id="rId23"/>
            </p:custDataLst>
          </p:nvPr>
        </p:nvSpPr>
        <p:spPr bwMode="gray">
          <a:xfrm>
            <a:off x="5568950" y="4135438"/>
            <a:ext cx="1257300"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t"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01AEA014-74FC-4DD5-9A3A-C4E4ED10E12F}" type="datetime'''''Mo''to T''r''''''a''ns''a''''''c''ti''''''o''''''ns'''''">
              <a:rPr lang="tr-TR" altLang="en-US" sz="1200" smtClean="0">
                <a:latin typeface="+mj-lt"/>
                <a:ea typeface="+mj-ea"/>
                <a:cs typeface="+mj-cs"/>
                <a:sym typeface="+mj-lt"/>
              </a:rPr>
              <a:pPr marL="0" indent="0">
                <a:spcBef>
                  <a:spcPct val="0"/>
                </a:spcBef>
                <a:spcAft>
                  <a:spcPct val="0"/>
                </a:spcAft>
                <a:buNone/>
              </a:pPr>
              <a:t>Moto Transactions</a:t>
            </a:fld>
            <a:endParaRPr lang="tr-TR" sz="1200" dirty="0">
              <a:latin typeface="+mj-lt"/>
              <a:ea typeface="+mj-ea"/>
              <a:cs typeface="+mj-cs"/>
              <a:sym typeface="+mj-lt"/>
            </a:endParaRPr>
          </a:p>
        </p:txBody>
      </p:sp>
      <p:sp useBgFill="1">
        <p:nvSpPr>
          <p:cNvPr id="24" name="Metin Yer Tutucusu 2"/>
          <p:cNvSpPr>
            <a:spLocks noGrp="1"/>
          </p:cNvSpPr>
          <p:nvPr>
            <p:custDataLst>
              <p:tags r:id="rId24"/>
            </p:custDataLst>
          </p:nvPr>
        </p:nvSpPr>
        <p:spPr bwMode="gray">
          <a:xfrm>
            <a:off x="4024313" y="4525963"/>
            <a:ext cx="1854200" cy="182563"/>
          </a:xfrm>
          <a:prstGeom prst="rect">
            <a:avLst/>
          </a:prstGeom>
          <a:ln>
            <a:noFill/>
          </a:ln>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762A5CE3-470A-4973-BBC3-23A0F557ACF8}" type="datetime'''''G''''o''v''ern''m''''''ent''/Tax'''' Pa''y''me''''nt''s'">
              <a:rPr lang="tr-TR" altLang="en-US" sz="1200" smtClean="0">
                <a:latin typeface="+mj-lt"/>
                <a:ea typeface="+mj-ea"/>
                <a:cs typeface="+mj-cs"/>
                <a:sym typeface="+mj-lt"/>
              </a:rPr>
              <a:pPr marL="0" indent="0">
                <a:spcBef>
                  <a:spcPct val="0"/>
                </a:spcBef>
                <a:spcAft>
                  <a:spcPct val="0"/>
                </a:spcAft>
                <a:buNone/>
              </a:pPr>
              <a:t>Government/Tax Payments</a:t>
            </a:fld>
            <a:endParaRPr lang="tr-TR" sz="1200" dirty="0">
              <a:latin typeface="+mj-lt"/>
              <a:ea typeface="+mj-ea"/>
              <a:cs typeface="+mj-cs"/>
              <a:sym typeface="+mj-lt"/>
            </a:endParaRPr>
          </a:p>
        </p:txBody>
      </p:sp>
      <p:sp>
        <p:nvSpPr>
          <p:cNvPr id="25" name="Metin Yer Tutucusu 2"/>
          <p:cNvSpPr>
            <a:spLocks noGrp="1"/>
          </p:cNvSpPr>
          <p:nvPr>
            <p:custDataLst>
              <p:tags r:id="rId25"/>
            </p:custDataLst>
          </p:nvPr>
        </p:nvSpPr>
        <p:spPr bwMode="gray">
          <a:xfrm>
            <a:off x="7219950" y="3773488"/>
            <a:ext cx="1069975" cy="182563"/>
          </a:xfrm>
          <a:prstGeom prst="rect">
            <a:avLst/>
          </a:prstGeom>
          <a:noFill/>
          <a:ln>
            <a:noFill/>
          </a:ln>
          <a:extLst>
            <a:ext uri="{909E8E84-426E-40dd-AFC4-6F175D3DCCD1}">
              <a14:hiddenFill xmlns:a14="http://schemas.microsoft.com/office/drawing/2010/main">
                <a:solidFill>
                  <a:schemeClr val="accent1"/>
                </a:solidFill>
              </a14:hiddenFill>
            </a:ext>
          </a:extLst>
        </p:spPr>
        <p:txBody>
          <a:bodyPr vert="horz" wrap="none" lIns="22225" tIns="0" rIns="22225" bIns="0" numCol="1" spcCol="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ct val="0"/>
              </a:spcAft>
              <a:buNone/>
            </a:pPr>
            <a:fld id="{2208E9AD-A4EC-42DF-A815-9FE1ACF34EB0}" type="datetime'''''P''''''riv''ate'' ''Pe''''''''n''''''''''''s''''i''''on'''">
              <a:rPr lang="tr-TR" altLang="en-US" sz="1200" smtClean="0">
                <a:latin typeface="+mj-lt"/>
                <a:ea typeface="+mj-ea"/>
                <a:cs typeface="+mj-cs"/>
                <a:sym typeface="+mj-lt"/>
              </a:rPr>
              <a:pPr marL="0" indent="0">
                <a:spcBef>
                  <a:spcPct val="0"/>
                </a:spcBef>
                <a:spcAft>
                  <a:spcPct val="0"/>
                </a:spcAft>
                <a:buNone/>
              </a:pPr>
              <a:t>Private Pension</a:t>
            </a:fld>
            <a:endParaRPr lang="tr-TR" sz="1200" dirty="0">
              <a:latin typeface="+mj-lt"/>
              <a:ea typeface="+mj-ea"/>
              <a:cs typeface="+mj-cs"/>
              <a:sym typeface="+mj-lt"/>
            </a:endParaRPr>
          </a:p>
        </p:txBody>
      </p:sp>
      <p:sp>
        <p:nvSpPr>
          <p:cNvPr id="68" name="Metin kutusu 67"/>
          <p:cNvSpPr txBox="1"/>
          <p:nvPr/>
        </p:nvSpPr>
        <p:spPr>
          <a:xfrm>
            <a:off x="3229803" y="6051839"/>
            <a:ext cx="3941693" cy="307975"/>
          </a:xfrm>
          <a:prstGeom prst="rect">
            <a:avLst/>
          </a:prstGeom>
          <a:noFill/>
        </p:spPr>
        <p:txBody>
          <a:bodyPr wrap="square" rtlCol="0">
            <a:spAutoFit/>
          </a:bodyPr>
          <a:lstStyle/>
          <a:p>
            <a:fld id="{EBF8C73A-9D19-4431-A6BE-3C798640CF19}" type="datetime'We''''ek''''ly change'''', %, 13'' - 2''0 ''March 20''''20'">
              <a:rPr lang="en-US" altLang="en-US" sz="1400" b="1">
                <a:solidFill>
                  <a:srgbClr val="002060"/>
                </a:solidFill>
                <a:latin typeface="+mj-lt"/>
                <a:ea typeface="Tahoma" panose="020B0604030504040204" pitchFamily="34" charset="0"/>
                <a:sym typeface="Arial" panose="020B0604020202020204" pitchFamily="34" charset="0"/>
              </a:rPr>
              <a:pPr/>
              <a:t>Weekly change, %, 13 - 20 March 2020</a:t>
            </a:fld>
            <a:endParaRPr lang="en-GB" sz="1400" b="1" dirty="0">
              <a:solidFill>
                <a:srgbClr val="002060"/>
              </a:solidFill>
              <a:latin typeface="+mj-lt"/>
            </a:endParaRPr>
          </a:p>
        </p:txBody>
      </p:sp>
      <p:sp>
        <p:nvSpPr>
          <p:cNvPr id="69" name="Metin kutusu 68"/>
          <p:cNvSpPr txBox="1"/>
          <p:nvPr/>
        </p:nvSpPr>
        <p:spPr>
          <a:xfrm rot="16200000">
            <a:off x="-644525" y="3746500"/>
            <a:ext cx="2755209" cy="739775"/>
          </a:xfrm>
          <a:prstGeom prst="rect">
            <a:avLst/>
          </a:prstGeom>
          <a:noFill/>
        </p:spPr>
        <p:txBody>
          <a:bodyPr wrap="square" rtlCol="0">
            <a:spAutoFit/>
          </a:bodyPr>
          <a:lstStyle/>
          <a:p>
            <a:pPr algn="ctr"/>
            <a:fld id="{7DE6D9BE-EDD5-432C-AAE3-10CA89E863E9}" type="datetime'Annual'' change, %, 8 - 22 March 2019 ; 6 - 20'' Marc''h 2020'">
              <a:rPr lang="en-US" altLang="en-US" sz="1400" b="1">
                <a:solidFill>
                  <a:srgbClr val="002060"/>
                </a:solidFill>
                <a:ea typeface="Tahoma" panose="020B0604030504040204" pitchFamily="34" charset="0"/>
                <a:sym typeface="Arial" panose="020B0604020202020204" pitchFamily="34" charset="0"/>
              </a:rPr>
              <a:pPr algn="ctr"/>
              <a:t>Annual change, %, 8 - 22 March 2019 ; 6 - 20 March 2020</a:t>
            </a:fld>
            <a:endParaRPr lang="en-GB" sz="1400" b="1" dirty="0">
              <a:solidFill>
                <a:srgbClr val="002060"/>
              </a:solidFill>
            </a:endParaRPr>
          </a:p>
        </p:txBody>
      </p:sp>
    </p:spTree>
    <p:extLst>
      <p:ext uri="{BB962C8B-B14F-4D97-AF65-F5344CB8AC3E}">
        <p14:creationId xmlns:p14="http://schemas.microsoft.com/office/powerpoint/2010/main" val="256440378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ext uri="{D42A27DB-BD31-4B8C-83A1-F6EECF244321}">
                <p14:modId xmlns:p14="http://schemas.microsoft.com/office/powerpoint/2010/main" val="15514566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8797" name="think-cell Slide" r:id="rId5" imgW="444" imgH="446" progId="TCLayout.ActiveDocument.1">
                  <p:embed/>
                </p:oleObj>
              </mc:Choice>
              <mc:Fallback>
                <p:oleObj name="think-cell Slide" r:id="rId5" imgW="444" imgH="446"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Dikdörtgen 4"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fontAlgn="base">
              <a:spcBef>
                <a:spcPct val="0"/>
              </a:spcBef>
              <a:spcAft>
                <a:spcPct val="0"/>
              </a:spcAft>
            </a:pPr>
            <a:endParaRPr kumimoji="0" lang="en-US" sz="28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graphicFrame>
        <p:nvGraphicFramePr>
          <p:cNvPr id="7" name="Grafik 6"/>
          <p:cNvGraphicFramePr>
            <a:graphicFrameLocks noGrp="1"/>
          </p:cNvGraphicFramePr>
          <p:nvPr>
            <p:extLst>
              <p:ext uri="{D42A27DB-BD31-4B8C-83A1-F6EECF244321}">
                <p14:modId xmlns:p14="http://schemas.microsoft.com/office/powerpoint/2010/main" val="1214214660"/>
              </p:ext>
            </p:extLst>
          </p:nvPr>
        </p:nvGraphicFramePr>
        <p:xfrm>
          <a:off x="304800" y="2084541"/>
          <a:ext cx="8409709" cy="4215338"/>
        </p:xfrm>
        <a:graphic>
          <a:graphicData uri="http://schemas.openxmlformats.org/drawingml/2006/chart">
            <c:chart xmlns:c="http://schemas.openxmlformats.org/drawingml/2006/chart" xmlns:r="http://schemas.openxmlformats.org/officeDocument/2006/relationships" r:id="rId7"/>
          </a:graphicData>
        </a:graphic>
      </p:graphicFrame>
      <p:sp>
        <p:nvSpPr>
          <p:cNvPr id="2" name="Unvan 1"/>
          <p:cNvSpPr>
            <a:spLocks noGrp="1"/>
          </p:cNvSpPr>
          <p:nvPr>
            <p:ph type="title"/>
          </p:nvPr>
        </p:nvSpPr>
        <p:spPr>
          <a:xfrm>
            <a:off x="429495" y="784092"/>
            <a:ext cx="8534400" cy="838200"/>
          </a:xfrm>
        </p:spPr>
        <p:txBody>
          <a:bodyPr/>
          <a:lstStyle/>
          <a:p>
            <a:r>
              <a:rPr lang="en-US" sz="2800" dirty="0"/>
              <a:t>TEPAV Retail Confidence Indicator - </a:t>
            </a:r>
            <a:r>
              <a:rPr lang="en-US" sz="2800" dirty="0" smtClean="0"/>
              <a:t>TEPE</a:t>
            </a:r>
            <a:endParaRPr lang="en-GB" sz="2800" dirty="0"/>
          </a:p>
        </p:txBody>
      </p:sp>
      <p:sp>
        <p:nvSpPr>
          <p:cNvPr id="8" name="Unvan 1"/>
          <p:cNvSpPr txBox="1">
            <a:spLocks/>
          </p:cNvSpPr>
          <p:nvPr/>
        </p:nvSpPr>
        <p:spPr bwMode="auto">
          <a:xfrm>
            <a:off x="429495" y="1421782"/>
            <a:ext cx="7730836" cy="47629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600" b="1">
                <a:solidFill>
                  <a:srgbClr val="1F318D"/>
                </a:solidFill>
                <a:latin typeface="+mj-lt"/>
                <a:ea typeface="+mj-ea"/>
                <a:cs typeface="+mj-cs"/>
              </a:defRPr>
            </a:lvl1pPr>
            <a:lvl2pPr algn="l" rtl="0" eaLnBrk="1" fontAlgn="base" hangingPunct="1">
              <a:spcBef>
                <a:spcPct val="0"/>
              </a:spcBef>
              <a:spcAft>
                <a:spcPct val="0"/>
              </a:spcAft>
              <a:defRPr sz="4400">
                <a:solidFill>
                  <a:srgbClr val="1F318D"/>
                </a:solidFill>
                <a:latin typeface="Tahoma" pitchFamily="34" charset="0"/>
                <a:cs typeface="Arial" charset="0"/>
              </a:defRPr>
            </a:lvl2pPr>
            <a:lvl3pPr algn="l" rtl="0" eaLnBrk="1" fontAlgn="base" hangingPunct="1">
              <a:spcBef>
                <a:spcPct val="0"/>
              </a:spcBef>
              <a:spcAft>
                <a:spcPct val="0"/>
              </a:spcAft>
              <a:defRPr sz="4400">
                <a:solidFill>
                  <a:srgbClr val="1F318D"/>
                </a:solidFill>
                <a:latin typeface="Tahoma" pitchFamily="34" charset="0"/>
                <a:cs typeface="Arial" charset="0"/>
              </a:defRPr>
            </a:lvl3pPr>
            <a:lvl4pPr algn="l" rtl="0" eaLnBrk="1" fontAlgn="base" hangingPunct="1">
              <a:spcBef>
                <a:spcPct val="0"/>
              </a:spcBef>
              <a:spcAft>
                <a:spcPct val="0"/>
              </a:spcAft>
              <a:defRPr sz="4400">
                <a:solidFill>
                  <a:srgbClr val="1F318D"/>
                </a:solidFill>
                <a:latin typeface="Tahoma" pitchFamily="34" charset="0"/>
                <a:cs typeface="Arial" charset="0"/>
              </a:defRPr>
            </a:lvl4pPr>
            <a:lvl5pPr algn="l" rtl="0" eaLnBrk="1" fontAlgn="base" hangingPunct="1">
              <a:spcBef>
                <a:spcPct val="0"/>
              </a:spcBef>
              <a:spcAft>
                <a:spcPct val="0"/>
              </a:spcAft>
              <a:defRPr sz="4400">
                <a:solidFill>
                  <a:srgbClr val="1F318D"/>
                </a:solidFill>
                <a:latin typeface="Tahoma" pitchFamily="34" charset="0"/>
                <a:cs typeface="Arial" charset="0"/>
              </a:defRPr>
            </a:lvl5pPr>
            <a:lvl6pPr marL="457200" algn="l" rtl="0" eaLnBrk="1" fontAlgn="base" hangingPunct="1">
              <a:spcBef>
                <a:spcPct val="0"/>
              </a:spcBef>
              <a:spcAft>
                <a:spcPct val="0"/>
              </a:spcAft>
              <a:defRPr sz="4400">
                <a:solidFill>
                  <a:srgbClr val="1F318D"/>
                </a:solidFill>
                <a:latin typeface="Tahoma" pitchFamily="34" charset="0"/>
                <a:cs typeface="Arial" charset="0"/>
              </a:defRPr>
            </a:lvl6pPr>
            <a:lvl7pPr marL="914400" algn="l" rtl="0" eaLnBrk="1" fontAlgn="base" hangingPunct="1">
              <a:spcBef>
                <a:spcPct val="0"/>
              </a:spcBef>
              <a:spcAft>
                <a:spcPct val="0"/>
              </a:spcAft>
              <a:defRPr sz="4400">
                <a:solidFill>
                  <a:srgbClr val="1F318D"/>
                </a:solidFill>
                <a:latin typeface="Tahoma" pitchFamily="34" charset="0"/>
                <a:cs typeface="Arial" charset="0"/>
              </a:defRPr>
            </a:lvl7pPr>
            <a:lvl8pPr marL="1371600" algn="l" rtl="0" eaLnBrk="1" fontAlgn="base" hangingPunct="1">
              <a:spcBef>
                <a:spcPct val="0"/>
              </a:spcBef>
              <a:spcAft>
                <a:spcPct val="0"/>
              </a:spcAft>
              <a:defRPr sz="4400">
                <a:solidFill>
                  <a:srgbClr val="1F318D"/>
                </a:solidFill>
                <a:latin typeface="Tahoma" pitchFamily="34" charset="0"/>
                <a:cs typeface="Arial" charset="0"/>
              </a:defRPr>
            </a:lvl8pPr>
            <a:lvl9pPr marL="1828800" algn="l" rtl="0" eaLnBrk="1" fontAlgn="base" hangingPunct="1">
              <a:spcBef>
                <a:spcPct val="0"/>
              </a:spcBef>
              <a:spcAft>
                <a:spcPct val="0"/>
              </a:spcAft>
              <a:defRPr sz="4400">
                <a:solidFill>
                  <a:srgbClr val="1F318D"/>
                </a:solidFill>
                <a:latin typeface="Tahoma" pitchFamily="34" charset="0"/>
                <a:cs typeface="Arial" charset="0"/>
              </a:defRPr>
            </a:lvl9pPr>
          </a:lstStyle>
          <a:p>
            <a:r>
              <a:rPr lang="tr-TR" sz="2000" kern="0" dirty="0" smtClean="0">
                <a:solidFill>
                  <a:schemeClr val="bg1">
                    <a:lumMod val="50000"/>
                  </a:schemeClr>
                </a:solidFill>
              </a:rPr>
              <a:t>TEPE (</a:t>
            </a:r>
            <a:r>
              <a:rPr lang="tr-TR" sz="2000" kern="0" dirty="0" err="1" smtClean="0">
                <a:solidFill>
                  <a:schemeClr val="bg1">
                    <a:lumMod val="50000"/>
                  </a:schemeClr>
                </a:solidFill>
              </a:rPr>
              <a:t>Seasonally</a:t>
            </a:r>
            <a:r>
              <a:rPr lang="tr-TR" sz="2000" kern="0" dirty="0" smtClean="0">
                <a:solidFill>
                  <a:schemeClr val="bg1">
                    <a:lumMod val="50000"/>
                  </a:schemeClr>
                </a:solidFill>
              </a:rPr>
              <a:t> </a:t>
            </a:r>
            <a:r>
              <a:rPr lang="tr-TR" sz="2000" kern="0" dirty="0" err="1" smtClean="0">
                <a:solidFill>
                  <a:schemeClr val="bg1">
                    <a:lumMod val="50000"/>
                  </a:schemeClr>
                </a:solidFill>
              </a:rPr>
              <a:t>adjusted</a:t>
            </a:r>
            <a:r>
              <a:rPr lang="tr-TR" sz="2000" kern="0" dirty="0" smtClean="0">
                <a:solidFill>
                  <a:schemeClr val="bg1">
                    <a:lumMod val="50000"/>
                  </a:schemeClr>
                </a:solidFill>
              </a:rPr>
              <a:t> </a:t>
            </a:r>
            <a:r>
              <a:rPr lang="tr-TR" sz="2000" kern="0" dirty="0" err="1" smtClean="0">
                <a:solidFill>
                  <a:schemeClr val="bg1">
                    <a:lumMod val="50000"/>
                  </a:schemeClr>
                </a:solidFill>
              </a:rPr>
              <a:t>series</a:t>
            </a:r>
            <a:r>
              <a:rPr lang="tr-TR" sz="2000" kern="0" dirty="0" smtClean="0">
                <a:solidFill>
                  <a:schemeClr val="bg1">
                    <a:lumMod val="50000"/>
                  </a:schemeClr>
                </a:solidFill>
              </a:rPr>
              <a:t>), May 2008-March 2020</a:t>
            </a:r>
            <a:endParaRPr lang="en-GB" sz="2000" kern="0" dirty="0">
              <a:solidFill>
                <a:schemeClr val="bg1">
                  <a:lumMod val="50000"/>
                </a:schemeClr>
              </a:solidFill>
            </a:endParaRPr>
          </a:p>
        </p:txBody>
      </p:sp>
      <p:sp>
        <p:nvSpPr>
          <p:cNvPr id="9" name="Metin kutusu 8"/>
          <p:cNvSpPr txBox="1"/>
          <p:nvPr/>
        </p:nvSpPr>
        <p:spPr>
          <a:xfrm>
            <a:off x="0" y="6581001"/>
            <a:ext cx="6026727" cy="276999"/>
          </a:xfrm>
          <a:prstGeom prst="rect">
            <a:avLst/>
          </a:prstGeom>
          <a:noFill/>
        </p:spPr>
        <p:txBody>
          <a:bodyPr wrap="square" rtlCol="0">
            <a:spAutoFit/>
          </a:bodyPr>
          <a:lstStyle/>
          <a:p>
            <a:r>
              <a:rPr lang="tr-TR" sz="1200" dirty="0" smtClean="0">
                <a:latin typeface="+mj-lt"/>
              </a:rPr>
              <a:t>Source</a:t>
            </a:r>
            <a:r>
              <a:rPr lang="en-US" sz="1200" dirty="0" smtClean="0">
                <a:latin typeface="+mj-lt"/>
              </a:rPr>
              <a:t>: </a:t>
            </a:r>
            <a:r>
              <a:rPr lang="tr-TR" sz="1200" dirty="0" smtClean="0">
                <a:latin typeface="+mj-lt"/>
              </a:rPr>
              <a:t>TEPAV </a:t>
            </a:r>
            <a:r>
              <a:rPr lang="tr-TR" sz="1200" dirty="0" err="1" smtClean="0">
                <a:latin typeface="+mj-lt"/>
              </a:rPr>
              <a:t>Retail</a:t>
            </a:r>
            <a:r>
              <a:rPr lang="tr-TR" sz="1200" dirty="0" smtClean="0">
                <a:latin typeface="+mj-lt"/>
              </a:rPr>
              <a:t> </a:t>
            </a:r>
            <a:r>
              <a:rPr lang="tr-TR" sz="1200" dirty="0" err="1" smtClean="0">
                <a:latin typeface="+mj-lt"/>
              </a:rPr>
              <a:t>Confidence</a:t>
            </a:r>
            <a:r>
              <a:rPr lang="tr-TR" sz="1200" dirty="0" smtClean="0">
                <a:latin typeface="+mj-lt"/>
              </a:rPr>
              <a:t> </a:t>
            </a:r>
            <a:r>
              <a:rPr lang="tr-TR" sz="1200" dirty="0" err="1" smtClean="0">
                <a:latin typeface="+mj-lt"/>
              </a:rPr>
              <a:t>Indicator</a:t>
            </a:r>
            <a:endParaRPr lang="en-US" sz="1200" dirty="0">
              <a:latin typeface="+mj-lt"/>
            </a:endParaRPr>
          </a:p>
        </p:txBody>
      </p:sp>
      <p:sp>
        <p:nvSpPr>
          <p:cNvPr id="10"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173963962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ext uri="{D42A27DB-BD31-4B8C-83A1-F6EECF244321}">
                <p14:modId xmlns:p14="http://schemas.microsoft.com/office/powerpoint/2010/main" val="38851175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9821" name="think-cell Slide" r:id="rId5" imgW="444" imgH="446" progId="TCLayout.ActiveDocument.1">
                  <p:embed/>
                </p:oleObj>
              </mc:Choice>
              <mc:Fallback>
                <p:oleObj name="think-cell Slide" r:id="rId5" imgW="444" imgH="446" progId="TCLayout.ActiveDocument.1">
                  <p:embed/>
                  <p:pic>
                    <p:nvPicPr>
                      <p:cNvPr id="6" name="Nesne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Dikdörtgen 4"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fontAlgn="base">
              <a:spcBef>
                <a:spcPct val="0"/>
              </a:spcBef>
              <a:spcAft>
                <a:spcPct val="0"/>
              </a:spcAft>
            </a:pPr>
            <a:endParaRPr kumimoji="0" lang="en-US" sz="28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346365" y="797947"/>
            <a:ext cx="8534400" cy="838200"/>
          </a:xfrm>
        </p:spPr>
        <p:txBody>
          <a:bodyPr/>
          <a:lstStyle/>
          <a:p>
            <a:r>
              <a:rPr lang="en-US" sz="2800" dirty="0"/>
              <a:t>TEPAV Retail Confidence Indicator - </a:t>
            </a:r>
            <a:r>
              <a:rPr lang="en-US" sz="2800" dirty="0" smtClean="0"/>
              <a:t>TEPE</a:t>
            </a:r>
            <a:endParaRPr lang="en-GB" sz="2800" dirty="0"/>
          </a:p>
        </p:txBody>
      </p:sp>
      <p:sp>
        <p:nvSpPr>
          <p:cNvPr id="8" name="Unvan 1"/>
          <p:cNvSpPr txBox="1">
            <a:spLocks/>
          </p:cNvSpPr>
          <p:nvPr/>
        </p:nvSpPr>
        <p:spPr bwMode="auto">
          <a:xfrm>
            <a:off x="346365" y="1397999"/>
            <a:ext cx="7730836" cy="47629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600" b="1">
                <a:solidFill>
                  <a:srgbClr val="1F318D"/>
                </a:solidFill>
                <a:latin typeface="+mj-lt"/>
                <a:ea typeface="+mj-ea"/>
                <a:cs typeface="+mj-cs"/>
              </a:defRPr>
            </a:lvl1pPr>
            <a:lvl2pPr algn="l" rtl="0" eaLnBrk="1" fontAlgn="base" hangingPunct="1">
              <a:spcBef>
                <a:spcPct val="0"/>
              </a:spcBef>
              <a:spcAft>
                <a:spcPct val="0"/>
              </a:spcAft>
              <a:defRPr sz="4400">
                <a:solidFill>
                  <a:srgbClr val="1F318D"/>
                </a:solidFill>
                <a:latin typeface="Tahoma" pitchFamily="34" charset="0"/>
                <a:cs typeface="Arial" charset="0"/>
              </a:defRPr>
            </a:lvl2pPr>
            <a:lvl3pPr algn="l" rtl="0" eaLnBrk="1" fontAlgn="base" hangingPunct="1">
              <a:spcBef>
                <a:spcPct val="0"/>
              </a:spcBef>
              <a:spcAft>
                <a:spcPct val="0"/>
              </a:spcAft>
              <a:defRPr sz="4400">
                <a:solidFill>
                  <a:srgbClr val="1F318D"/>
                </a:solidFill>
                <a:latin typeface="Tahoma" pitchFamily="34" charset="0"/>
                <a:cs typeface="Arial" charset="0"/>
              </a:defRPr>
            </a:lvl3pPr>
            <a:lvl4pPr algn="l" rtl="0" eaLnBrk="1" fontAlgn="base" hangingPunct="1">
              <a:spcBef>
                <a:spcPct val="0"/>
              </a:spcBef>
              <a:spcAft>
                <a:spcPct val="0"/>
              </a:spcAft>
              <a:defRPr sz="4400">
                <a:solidFill>
                  <a:srgbClr val="1F318D"/>
                </a:solidFill>
                <a:latin typeface="Tahoma" pitchFamily="34" charset="0"/>
                <a:cs typeface="Arial" charset="0"/>
              </a:defRPr>
            </a:lvl4pPr>
            <a:lvl5pPr algn="l" rtl="0" eaLnBrk="1" fontAlgn="base" hangingPunct="1">
              <a:spcBef>
                <a:spcPct val="0"/>
              </a:spcBef>
              <a:spcAft>
                <a:spcPct val="0"/>
              </a:spcAft>
              <a:defRPr sz="4400">
                <a:solidFill>
                  <a:srgbClr val="1F318D"/>
                </a:solidFill>
                <a:latin typeface="Tahoma" pitchFamily="34" charset="0"/>
                <a:cs typeface="Arial" charset="0"/>
              </a:defRPr>
            </a:lvl5pPr>
            <a:lvl6pPr marL="457200" algn="l" rtl="0" eaLnBrk="1" fontAlgn="base" hangingPunct="1">
              <a:spcBef>
                <a:spcPct val="0"/>
              </a:spcBef>
              <a:spcAft>
                <a:spcPct val="0"/>
              </a:spcAft>
              <a:defRPr sz="4400">
                <a:solidFill>
                  <a:srgbClr val="1F318D"/>
                </a:solidFill>
                <a:latin typeface="Tahoma" pitchFamily="34" charset="0"/>
                <a:cs typeface="Arial" charset="0"/>
              </a:defRPr>
            </a:lvl6pPr>
            <a:lvl7pPr marL="914400" algn="l" rtl="0" eaLnBrk="1" fontAlgn="base" hangingPunct="1">
              <a:spcBef>
                <a:spcPct val="0"/>
              </a:spcBef>
              <a:spcAft>
                <a:spcPct val="0"/>
              </a:spcAft>
              <a:defRPr sz="4400">
                <a:solidFill>
                  <a:srgbClr val="1F318D"/>
                </a:solidFill>
                <a:latin typeface="Tahoma" pitchFamily="34" charset="0"/>
                <a:cs typeface="Arial" charset="0"/>
              </a:defRPr>
            </a:lvl7pPr>
            <a:lvl8pPr marL="1371600" algn="l" rtl="0" eaLnBrk="1" fontAlgn="base" hangingPunct="1">
              <a:spcBef>
                <a:spcPct val="0"/>
              </a:spcBef>
              <a:spcAft>
                <a:spcPct val="0"/>
              </a:spcAft>
              <a:defRPr sz="4400">
                <a:solidFill>
                  <a:srgbClr val="1F318D"/>
                </a:solidFill>
                <a:latin typeface="Tahoma" pitchFamily="34" charset="0"/>
                <a:cs typeface="Arial" charset="0"/>
              </a:defRPr>
            </a:lvl8pPr>
            <a:lvl9pPr marL="1828800" algn="l" rtl="0" eaLnBrk="1" fontAlgn="base" hangingPunct="1">
              <a:spcBef>
                <a:spcPct val="0"/>
              </a:spcBef>
              <a:spcAft>
                <a:spcPct val="0"/>
              </a:spcAft>
              <a:defRPr sz="4400">
                <a:solidFill>
                  <a:srgbClr val="1F318D"/>
                </a:solidFill>
                <a:latin typeface="Tahoma" pitchFamily="34" charset="0"/>
                <a:cs typeface="Arial" charset="0"/>
              </a:defRPr>
            </a:lvl9pPr>
          </a:lstStyle>
          <a:p>
            <a:r>
              <a:rPr lang="en-US" sz="2000" kern="0">
                <a:solidFill>
                  <a:schemeClr val="bg1">
                    <a:lumMod val="50000"/>
                  </a:schemeClr>
                </a:solidFill>
              </a:rPr>
              <a:t>Year-on-year change in sectoral TEPE, March 2020 (point)</a:t>
            </a:r>
            <a:endParaRPr lang="en-GB" sz="2000" kern="0" dirty="0">
              <a:solidFill>
                <a:schemeClr val="bg1">
                  <a:lumMod val="50000"/>
                </a:schemeClr>
              </a:solidFill>
            </a:endParaRPr>
          </a:p>
        </p:txBody>
      </p:sp>
      <p:sp>
        <p:nvSpPr>
          <p:cNvPr id="9" name="Metin kutusu 8"/>
          <p:cNvSpPr txBox="1"/>
          <p:nvPr/>
        </p:nvSpPr>
        <p:spPr>
          <a:xfrm>
            <a:off x="0" y="6567146"/>
            <a:ext cx="6026727" cy="276999"/>
          </a:xfrm>
          <a:prstGeom prst="rect">
            <a:avLst/>
          </a:prstGeom>
          <a:noFill/>
        </p:spPr>
        <p:txBody>
          <a:bodyPr wrap="square" rtlCol="0">
            <a:spAutoFit/>
          </a:bodyPr>
          <a:lstStyle/>
          <a:p>
            <a:r>
              <a:rPr lang="tr-TR" sz="1200" dirty="0" smtClean="0">
                <a:latin typeface="+mj-lt"/>
              </a:rPr>
              <a:t>Source</a:t>
            </a:r>
            <a:r>
              <a:rPr lang="en-US" sz="1200" dirty="0" smtClean="0">
                <a:latin typeface="+mj-lt"/>
              </a:rPr>
              <a:t>: </a:t>
            </a:r>
            <a:r>
              <a:rPr lang="tr-TR" sz="1200" dirty="0" smtClean="0">
                <a:latin typeface="+mj-lt"/>
              </a:rPr>
              <a:t>TEPAV </a:t>
            </a:r>
            <a:r>
              <a:rPr lang="tr-TR" sz="1200" dirty="0" err="1" smtClean="0">
                <a:latin typeface="+mj-lt"/>
              </a:rPr>
              <a:t>Retail</a:t>
            </a:r>
            <a:r>
              <a:rPr lang="tr-TR" sz="1200" dirty="0" smtClean="0">
                <a:latin typeface="+mj-lt"/>
              </a:rPr>
              <a:t> </a:t>
            </a:r>
            <a:r>
              <a:rPr lang="tr-TR" sz="1200" dirty="0" err="1" smtClean="0">
                <a:latin typeface="+mj-lt"/>
              </a:rPr>
              <a:t>Confidence</a:t>
            </a:r>
            <a:r>
              <a:rPr lang="tr-TR" sz="1200" dirty="0" smtClean="0">
                <a:latin typeface="+mj-lt"/>
              </a:rPr>
              <a:t> </a:t>
            </a:r>
            <a:r>
              <a:rPr lang="tr-TR" sz="1200" dirty="0" err="1" smtClean="0">
                <a:latin typeface="+mj-lt"/>
              </a:rPr>
              <a:t>Indicator</a:t>
            </a:r>
            <a:endParaRPr lang="en-US" sz="1200" dirty="0">
              <a:latin typeface="+mj-lt"/>
            </a:endParaRPr>
          </a:p>
        </p:txBody>
      </p:sp>
      <p:graphicFrame>
        <p:nvGraphicFramePr>
          <p:cNvPr id="10" name="3 Grafik"/>
          <p:cNvGraphicFramePr>
            <a:graphicFrameLocks/>
          </p:cNvGraphicFramePr>
          <p:nvPr>
            <p:extLst>
              <p:ext uri="{D42A27DB-BD31-4B8C-83A1-F6EECF244321}">
                <p14:modId xmlns:p14="http://schemas.microsoft.com/office/powerpoint/2010/main" val="3094692706"/>
              </p:ext>
            </p:extLst>
          </p:nvPr>
        </p:nvGraphicFramePr>
        <p:xfrm>
          <a:off x="425595" y="2308278"/>
          <a:ext cx="7880206" cy="3939555"/>
        </p:xfrm>
        <a:graphic>
          <a:graphicData uri="http://schemas.openxmlformats.org/drawingml/2006/chart">
            <c:chart xmlns:c="http://schemas.openxmlformats.org/drawingml/2006/chart" xmlns:r="http://schemas.openxmlformats.org/officeDocument/2006/relationships" r:id="rId7"/>
          </a:graphicData>
        </a:graphic>
      </p:graphicFrame>
      <p:sp>
        <p:nvSpPr>
          <p:cNvPr id="3" name="Metin kutusu 2"/>
          <p:cNvSpPr txBox="1"/>
          <p:nvPr/>
        </p:nvSpPr>
        <p:spPr>
          <a:xfrm>
            <a:off x="7907482" y="3498874"/>
            <a:ext cx="1205346" cy="369332"/>
          </a:xfrm>
          <a:prstGeom prst="rect">
            <a:avLst/>
          </a:prstGeom>
          <a:noFill/>
        </p:spPr>
        <p:txBody>
          <a:bodyPr wrap="square" rtlCol="0">
            <a:spAutoFit/>
          </a:bodyPr>
          <a:lstStyle/>
          <a:p>
            <a:r>
              <a:rPr lang="tr-TR" b="1" dirty="0" smtClean="0">
                <a:solidFill>
                  <a:srgbClr val="C00000"/>
                </a:solidFill>
              </a:rPr>
              <a:t>Average</a:t>
            </a:r>
            <a:endParaRPr lang="en-GB" b="1" dirty="0">
              <a:solidFill>
                <a:srgbClr val="C00000"/>
              </a:solidFill>
            </a:endParaRPr>
          </a:p>
        </p:txBody>
      </p:sp>
      <p:sp>
        <p:nvSpPr>
          <p:cNvPr id="11"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69167238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sector confidence index-TCMB</a:t>
            </a:r>
            <a:endParaRPr lang="en-US" dirty="0"/>
          </a:p>
        </p:txBody>
      </p:sp>
      <p:pic>
        <p:nvPicPr>
          <p:cNvPr id="5" name="Content Placeholder 4"/>
          <p:cNvPicPr>
            <a:picLocks noGrp="1" noChangeAspect="1"/>
          </p:cNvPicPr>
          <p:nvPr>
            <p:ph idx="1"/>
          </p:nvPr>
        </p:nvPicPr>
        <p:blipFill>
          <a:blip r:embed="rId2"/>
          <a:srcRect t="9205" b="9205"/>
          <a:stretch>
            <a:fillRect/>
          </a:stretch>
        </p:blipFill>
        <p:spPr/>
      </p:pic>
      <p:sp>
        <p:nvSpPr>
          <p:cNvPr id="4" name="Slide Number Placeholder 3"/>
          <p:cNvSpPr>
            <a:spLocks noGrp="1"/>
          </p:cNvSpPr>
          <p:nvPr>
            <p:ph type="sldNum" sz="quarter" idx="11"/>
          </p:nvPr>
        </p:nvSpPr>
        <p:spPr/>
        <p:txBody>
          <a:bodyPr/>
          <a:lstStyle/>
          <a:p>
            <a:pPr>
              <a:defRPr/>
            </a:pPr>
            <a:r>
              <a:rPr lang="tr-TR" smtClean="0"/>
              <a:t>Slayt </a:t>
            </a:r>
            <a:fld id="{800B3A91-13D1-4478-9922-86F5EE8FD7B3}" type="slidenum">
              <a:rPr lang="tr-TR" smtClean="0"/>
              <a:pPr>
                <a:defRPr/>
              </a:pPr>
              <a:t>16</a:t>
            </a:fld>
            <a:endParaRPr lang="tr-TR" dirty="0"/>
          </a:p>
        </p:txBody>
      </p:sp>
    </p:spTree>
    <p:extLst>
      <p:ext uri="{BB962C8B-B14F-4D97-AF65-F5344CB8AC3E}">
        <p14:creationId xmlns:p14="http://schemas.microsoft.com/office/powerpoint/2010/main" val="3199491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Nesne 18"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5726" name="think-cell Slide" r:id="rId5" imgW="444" imgH="446" progId="TCLayout.ActiveDocument.1">
                  <p:embed/>
                </p:oleObj>
              </mc:Choice>
              <mc:Fallback>
                <p:oleObj name="think-cell Slide" r:id="rId5" imgW="444" imgH="446" progId="TCLayout.ActiveDocument.1">
                  <p:embed/>
                  <p:pic>
                    <p:nvPicPr>
                      <p:cNvPr id="19" name="Nesne 1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0" name="Dikdörtgen 19"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tr-TR" sz="40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347807" y="942075"/>
            <a:ext cx="8534400" cy="838200"/>
          </a:xfrm>
        </p:spPr>
        <p:txBody>
          <a:bodyPr/>
          <a:lstStyle/>
          <a:p>
            <a:r>
              <a:rPr lang="tr-TR" sz="4000" dirty="0" smtClean="0"/>
              <a:t>Turkey in top </a:t>
            </a:r>
            <a:r>
              <a:rPr lang="tr-TR" sz="4000" dirty="0" err="1" smtClean="0"/>
              <a:t>risks</a:t>
            </a:r>
            <a:r>
              <a:rPr lang="tr-TR" sz="4000" dirty="0" smtClean="0"/>
              <a:t> 2020</a:t>
            </a:r>
            <a:endParaRPr lang="en-GB" sz="4000" dirty="0"/>
          </a:p>
        </p:txBody>
      </p:sp>
      <p:graphicFrame>
        <p:nvGraphicFramePr>
          <p:cNvPr id="5" name="Tablo 4"/>
          <p:cNvGraphicFramePr>
            <a:graphicFrameLocks noGrp="1"/>
          </p:cNvGraphicFramePr>
          <p:nvPr>
            <p:extLst/>
          </p:nvPr>
        </p:nvGraphicFramePr>
        <p:xfrm>
          <a:off x="543214" y="2138795"/>
          <a:ext cx="8143586" cy="2878454"/>
        </p:xfrm>
        <a:graphic>
          <a:graphicData uri="http://schemas.openxmlformats.org/drawingml/2006/table">
            <a:tbl>
              <a:tblPr/>
              <a:tblGrid>
                <a:gridCol w="912206">
                  <a:extLst>
                    <a:ext uri="{9D8B030D-6E8A-4147-A177-3AD203B41FA5}">
                      <a16:colId xmlns:a16="http://schemas.microsoft.com/office/drawing/2014/main" xmlns="" val="196803797"/>
                    </a:ext>
                  </a:extLst>
                </a:gridCol>
                <a:gridCol w="1160118">
                  <a:extLst>
                    <a:ext uri="{9D8B030D-6E8A-4147-A177-3AD203B41FA5}">
                      <a16:colId xmlns:a16="http://schemas.microsoft.com/office/drawing/2014/main" xmlns="" val="1947366724"/>
                    </a:ext>
                  </a:extLst>
                </a:gridCol>
                <a:gridCol w="1149493">
                  <a:extLst>
                    <a:ext uri="{9D8B030D-6E8A-4147-A177-3AD203B41FA5}">
                      <a16:colId xmlns:a16="http://schemas.microsoft.com/office/drawing/2014/main" xmlns="" val="4224853634"/>
                    </a:ext>
                  </a:extLst>
                </a:gridCol>
                <a:gridCol w="1036162">
                  <a:extLst>
                    <a:ext uri="{9D8B030D-6E8A-4147-A177-3AD203B41FA5}">
                      <a16:colId xmlns:a16="http://schemas.microsoft.com/office/drawing/2014/main" xmlns="" val="2844317379"/>
                    </a:ext>
                  </a:extLst>
                </a:gridCol>
                <a:gridCol w="1207721">
                  <a:extLst>
                    <a:ext uri="{9D8B030D-6E8A-4147-A177-3AD203B41FA5}">
                      <a16:colId xmlns:a16="http://schemas.microsoft.com/office/drawing/2014/main" xmlns="" val="3926067146"/>
                    </a:ext>
                  </a:extLst>
                </a:gridCol>
                <a:gridCol w="1262743">
                  <a:extLst>
                    <a:ext uri="{9D8B030D-6E8A-4147-A177-3AD203B41FA5}">
                      <a16:colId xmlns:a16="http://schemas.microsoft.com/office/drawing/2014/main" xmlns="" val="562926158"/>
                    </a:ext>
                  </a:extLst>
                </a:gridCol>
                <a:gridCol w="1415143">
                  <a:extLst>
                    <a:ext uri="{9D8B030D-6E8A-4147-A177-3AD203B41FA5}">
                      <a16:colId xmlns:a16="http://schemas.microsoft.com/office/drawing/2014/main" xmlns="" val="446781904"/>
                    </a:ext>
                  </a:extLst>
                </a:gridCol>
              </a:tblGrid>
              <a:tr h="641829">
                <a:tc>
                  <a:txBody>
                    <a:bodyPr/>
                    <a:lstStyle/>
                    <a:p>
                      <a:pPr algn="ctr" fontAlgn="ctr"/>
                      <a:endParaRPr lang="tr-TR" sz="1400" b="0" i="0" u="none" strike="noStrike" dirty="0">
                        <a:solidFill>
                          <a:srgbClr val="000000"/>
                        </a:solidFill>
                        <a:effectLst/>
                        <a:latin typeface="+mj-lt"/>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tcPr>
                </a:tc>
                <a:tc>
                  <a:txBody>
                    <a:bodyPr/>
                    <a:lstStyle/>
                    <a:p>
                      <a:pPr algn="ctr" fontAlgn="ctr"/>
                      <a:r>
                        <a:rPr lang="tr-TR" sz="1400" b="1" i="0" u="none" strike="noStrike" dirty="0" smtClean="0">
                          <a:solidFill>
                            <a:srgbClr val="FFFFFF"/>
                          </a:solidFill>
                          <a:effectLst/>
                          <a:latin typeface="+mj-lt"/>
                        </a:rPr>
                        <a:t>Per </a:t>
                      </a:r>
                      <a:r>
                        <a:rPr lang="tr-TR" sz="1400" b="1" i="0" u="none" strike="noStrike" dirty="0" err="1" smtClean="0">
                          <a:solidFill>
                            <a:srgbClr val="FFFFFF"/>
                          </a:solidFill>
                          <a:effectLst/>
                          <a:latin typeface="+mj-lt"/>
                        </a:rPr>
                        <a:t>capita</a:t>
                      </a:r>
                      <a:r>
                        <a:rPr lang="tr-TR" sz="1400" b="1" i="0" u="none" strike="noStrike" dirty="0" smtClean="0">
                          <a:solidFill>
                            <a:srgbClr val="FFFFFF"/>
                          </a:solidFill>
                          <a:effectLst/>
                          <a:latin typeface="+mj-lt"/>
                        </a:rPr>
                        <a:t> income</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1" i="0" u="none" strike="noStrike" dirty="0" err="1" smtClean="0">
                          <a:solidFill>
                            <a:srgbClr val="FFFFFF"/>
                          </a:solidFill>
                          <a:effectLst/>
                          <a:latin typeface="+mj-lt"/>
                        </a:rPr>
                        <a:t>Social</a:t>
                      </a:r>
                      <a:r>
                        <a:rPr lang="tr-TR" sz="1400" b="1" i="0" u="none" strike="noStrike" dirty="0" smtClean="0">
                          <a:solidFill>
                            <a:srgbClr val="FFFFFF"/>
                          </a:solidFill>
                          <a:effectLst/>
                          <a:latin typeface="+mj-lt"/>
                        </a:rPr>
                        <a:t> </a:t>
                      </a:r>
                      <a:r>
                        <a:rPr lang="tr-TR" sz="1400" b="1" i="0" u="none" strike="noStrike" dirty="0" err="1" smtClean="0">
                          <a:solidFill>
                            <a:srgbClr val="FFFFFF"/>
                          </a:solidFill>
                          <a:effectLst/>
                          <a:latin typeface="+mj-lt"/>
                        </a:rPr>
                        <a:t>cohesion</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fontAlgn="ctr"/>
                      <a:r>
                        <a:rPr lang="tr-TR" sz="1400" b="1" i="0" u="none" strike="noStrike" dirty="0" err="1" smtClean="0">
                          <a:solidFill>
                            <a:srgbClr val="FFFFFF"/>
                          </a:solidFill>
                          <a:effectLst/>
                          <a:latin typeface="+mj-lt"/>
                        </a:rPr>
                        <a:t>Political</a:t>
                      </a:r>
                      <a:r>
                        <a:rPr lang="tr-TR" sz="1400" b="1" i="0" u="none" strike="noStrike" dirty="0" smtClean="0">
                          <a:solidFill>
                            <a:srgbClr val="FFFFFF"/>
                          </a:solidFill>
                          <a:effectLst/>
                          <a:latin typeface="+mj-lt"/>
                        </a:rPr>
                        <a:t> </a:t>
                      </a:r>
                      <a:r>
                        <a:rPr lang="tr-TR" sz="1400" b="1" i="0" u="none" strike="noStrike" dirty="0" err="1" smtClean="0">
                          <a:solidFill>
                            <a:srgbClr val="FFFFFF"/>
                          </a:solidFill>
                          <a:effectLst/>
                          <a:latin typeface="+mj-lt"/>
                        </a:rPr>
                        <a:t>capacity</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fontAlgn="ctr"/>
                      <a:r>
                        <a:rPr lang="tr-TR" sz="1400" b="1" i="0" u="none" strike="noStrike" dirty="0" smtClean="0">
                          <a:solidFill>
                            <a:srgbClr val="FFFFFF"/>
                          </a:solidFill>
                          <a:effectLst/>
                          <a:latin typeface="+mj-lt"/>
                        </a:rPr>
                        <a:t>Financial</a:t>
                      </a:r>
                      <a:r>
                        <a:rPr lang="tr-TR" sz="1400" b="1" i="0" u="none" strike="noStrike" baseline="0" dirty="0" smtClean="0">
                          <a:solidFill>
                            <a:srgbClr val="FFFFFF"/>
                          </a:solidFill>
                          <a:effectLst/>
                          <a:latin typeface="+mj-lt"/>
                        </a:rPr>
                        <a:t> </a:t>
                      </a:r>
                      <a:r>
                        <a:rPr lang="tr-TR" sz="1400" b="1" i="0" u="none" strike="noStrike" baseline="0" dirty="0" err="1" smtClean="0">
                          <a:solidFill>
                            <a:srgbClr val="FFFFFF"/>
                          </a:solidFill>
                          <a:effectLst/>
                          <a:latin typeface="+mj-lt"/>
                        </a:rPr>
                        <a:t>vulnerability</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fontAlgn="ctr"/>
                      <a:r>
                        <a:rPr lang="tr-TR" sz="1400" b="1" i="0" u="none" strike="noStrike" dirty="0" smtClean="0">
                          <a:solidFill>
                            <a:srgbClr val="FFFFFF"/>
                          </a:solidFill>
                          <a:effectLst/>
                          <a:latin typeface="+mj-lt"/>
                        </a:rPr>
                        <a:t>Real </a:t>
                      </a:r>
                      <a:r>
                        <a:rPr lang="tr-TR" sz="1400" b="1" i="0" u="none" strike="noStrike" dirty="0" err="1" smtClean="0">
                          <a:solidFill>
                            <a:srgbClr val="FFFFFF"/>
                          </a:solidFill>
                          <a:effectLst/>
                          <a:latin typeface="+mj-lt"/>
                        </a:rPr>
                        <a:t>economy</a:t>
                      </a:r>
                      <a:r>
                        <a:rPr lang="tr-TR" sz="1400" b="1" i="0" u="none" strike="noStrike" dirty="0" smtClean="0">
                          <a:solidFill>
                            <a:srgbClr val="FFFFFF"/>
                          </a:solidFill>
                          <a:effectLst/>
                          <a:latin typeface="+mj-lt"/>
                        </a:rPr>
                        <a:t> </a:t>
                      </a:r>
                      <a:r>
                        <a:rPr lang="tr-TR" sz="1400" b="1" i="0" u="none" strike="noStrike" dirty="0" err="1" smtClean="0">
                          <a:solidFill>
                            <a:srgbClr val="FFFFFF"/>
                          </a:solidFill>
                          <a:effectLst/>
                          <a:latin typeface="+mj-lt"/>
                        </a:rPr>
                        <a:t>vulnerability</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fontAlgn="ctr"/>
                      <a:r>
                        <a:rPr lang="tr-TR" sz="1400" b="1" i="0" u="none" strike="noStrike" dirty="0" smtClean="0">
                          <a:solidFill>
                            <a:srgbClr val="FFFFFF"/>
                          </a:solidFill>
                          <a:effectLst/>
                          <a:latin typeface="+mj-lt"/>
                        </a:rPr>
                        <a:t>Healthcare </a:t>
                      </a:r>
                      <a:r>
                        <a:rPr lang="tr-TR" sz="1400" b="1" i="0" u="none" strike="noStrike" dirty="0" err="1" smtClean="0">
                          <a:solidFill>
                            <a:srgbClr val="FFFFFF"/>
                          </a:solidFill>
                          <a:effectLst/>
                          <a:latin typeface="+mj-lt"/>
                        </a:rPr>
                        <a:t>preparedness</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extLst>
                  <a:ext uri="{0D108BD9-81ED-4DB2-BD59-A6C34878D82A}">
                    <a16:rowId xmlns:a16="http://schemas.microsoft.com/office/drawing/2014/main" xmlns="" val="1662762062"/>
                  </a:ext>
                </a:extLst>
              </a:tr>
              <a:tr h="220217">
                <a:tc>
                  <a:txBody>
                    <a:bodyPr/>
                    <a:lstStyle/>
                    <a:p>
                      <a:pPr algn="l" fontAlgn="b"/>
                      <a:r>
                        <a:rPr lang="tr-TR" sz="1400" b="1" i="0" u="none" strike="noStrike" dirty="0" smtClean="0">
                          <a:solidFill>
                            <a:srgbClr val="FFFFFF"/>
                          </a:solidFill>
                          <a:effectLst/>
                          <a:latin typeface="+mj-lt"/>
                        </a:rPr>
                        <a:t>Germany</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B05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B05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B05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xmlns="" val="4049013004"/>
                  </a:ext>
                </a:extLst>
              </a:tr>
              <a:tr h="220217">
                <a:tc>
                  <a:txBody>
                    <a:bodyPr/>
                    <a:lstStyle/>
                    <a:p>
                      <a:pPr algn="l" fontAlgn="b"/>
                      <a:r>
                        <a:rPr lang="tr-TR" sz="1400" b="1" i="0" u="none" strike="noStrike" dirty="0" smtClean="0">
                          <a:solidFill>
                            <a:srgbClr val="FFFFFF"/>
                          </a:solidFill>
                          <a:effectLst/>
                          <a:latin typeface="+mj-lt"/>
                        </a:rPr>
                        <a:t>S. </a:t>
                      </a:r>
                      <a:r>
                        <a:rPr lang="tr-TR" sz="1400" b="1" i="0" u="none" strike="noStrike" dirty="0" err="1" smtClean="0">
                          <a:solidFill>
                            <a:srgbClr val="FFFFFF"/>
                          </a:solidFill>
                          <a:effectLst/>
                          <a:latin typeface="+mj-lt"/>
                        </a:rPr>
                        <a:t>Korea</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E"/>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E"/>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BBD0B"/>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BBD0B"/>
                    </a:solidFill>
                  </a:tcPr>
                </a:tc>
                <a:extLst>
                  <a:ext uri="{0D108BD9-81ED-4DB2-BD59-A6C34878D82A}">
                    <a16:rowId xmlns:a16="http://schemas.microsoft.com/office/drawing/2014/main" xmlns="" val="3403975909"/>
                  </a:ext>
                </a:extLst>
              </a:tr>
              <a:tr h="220217">
                <a:tc>
                  <a:txBody>
                    <a:bodyPr/>
                    <a:lstStyle/>
                    <a:p>
                      <a:pPr algn="l" fontAlgn="b"/>
                      <a:r>
                        <a:rPr lang="tr-TR" sz="1400" b="1" i="0" u="none" strike="noStrike" dirty="0" smtClean="0">
                          <a:solidFill>
                            <a:srgbClr val="FFFFFF"/>
                          </a:solidFill>
                          <a:effectLst/>
                          <a:latin typeface="+mj-lt"/>
                        </a:rPr>
                        <a:t>UK</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extLst>
                  <a:ext uri="{0D108BD9-81ED-4DB2-BD59-A6C34878D82A}">
                    <a16:rowId xmlns:a16="http://schemas.microsoft.com/office/drawing/2014/main" xmlns="" val="1175423923"/>
                  </a:ext>
                </a:extLst>
              </a:tr>
              <a:tr h="220217">
                <a:tc>
                  <a:txBody>
                    <a:bodyPr/>
                    <a:lstStyle/>
                    <a:p>
                      <a:pPr algn="l" fontAlgn="b"/>
                      <a:r>
                        <a:rPr lang="tr-TR" sz="1400" b="1" i="0" u="none" strike="noStrike" dirty="0" smtClean="0">
                          <a:solidFill>
                            <a:srgbClr val="FFFFFF"/>
                          </a:solidFill>
                          <a:effectLst/>
                          <a:latin typeface="+mj-lt"/>
                        </a:rPr>
                        <a:t>US</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extLst>
                  <a:ext uri="{0D108BD9-81ED-4DB2-BD59-A6C34878D82A}">
                    <a16:rowId xmlns:a16="http://schemas.microsoft.com/office/drawing/2014/main" xmlns="" val="2654893674"/>
                  </a:ext>
                </a:extLst>
              </a:tr>
              <a:tr h="220217">
                <a:tc>
                  <a:txBody>
                    <a:bodyPr/>
                    <a:lstStyle/>
                    <a:p>
                      <a:pPr algn="l" fontAlgn="b"/>
                      <a:r>
                        <a:rPr lang="tr-TR" sz="1400" b="1" i="0" u="none" strike="noStrike" dirty="0" err="1" smtClean="0">
                          <a:solidFill>
                            <a:srgbClr val="FFFFFF"/>
                          </a:solidFill>
                          <a:effectLst/>
                          <a:latin typeface="+mj-lt"/>
                        </a:rPr>
                        <a:t>China</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err="1" smtClean="0">
                          <a:solidFill>
                            <a:srgbClr val="000000"/>
                          </a:solidFill>
                          <a:effectLst/>
                          <a:latin typeface="+mj-lt"/>
                        </a:rPr>
                        <a:t>Upper-middle</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CBE0F"/>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extLst>
                  <a:ext uri="{0D108BD9-81ED-4DB2-BD59-A6C34878D82A}">
                    <a16:rowId xmlns:a16="http://schemas.microsoft.com/office/drawing/2014/main" xmlns="" val="1095653817"/>
                  </a:ext>
                </a:extLst>
              </a:tr>
              <a:tr h="220217">
                <a:tc>
                  <a:txBody>
                    <a:bodyPr/>
                    <a:lstStyle/>
                    <a:p>
                      <a:pPr algn="l" fontAlgn="b"/>
                      <a:r>
                        <a:rPr lang="tr-TR" sz="1400" b="1" i="0" u="none" strike="noStrike" dirty="0" smtClean="0">
                          <a:solidFill>
                            <a:srgbClr val="FFFFFF"/>
                          </a:solidFill>
                          <a:effectLst/>
                          <a:latin typeface="+mj-lt"/>
                        </a:rPr>
                        <a:t>France</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BBD0B"/>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BBD0B"/>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xmlns="" val="3801183311"/>
                  </a:ext>
                </a:extLst>
              </a:tr>
              <a:tr h="220217">
                <a:tc>
                  <a:txBody>
                    <a:bodyPr/>
                    <a:lstStyle/>
                    <a:p>
                      <a:pPr algn="l" fontAlgn="b"/>
                      <a:r>
                        <a:rPr lang="tr-TR" sz="1400" b="1" i="0" u="none" strike="noStrike" dirty="0" err="1" smtClean="0">
                          <a:solidFill>
                            <a:srgbClr val="FFFFFF"/>
                          </a:solidFill>
                          <a:effectLst/>
                          <a:latin typeface="+mj-lt"/>
                        </a:rPr>
                        <a:t>Spain</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xmlns="" val="538259495"/>
                  </a:ext>
                </a:extLst>
              </a:tr>
              <a:tr h="220217">
                <a:tc>
                  <a:txBody>
                    <a:bodyPr/>
                    <a:lstStyle/>
                    <a:p>
                      <a:pPr algn="l" fontAlgn="b"/>
                      <a:r>
                        <a:rPr lang="tr-TR" sz="1400" b="1" i="0" u="none" strike="noStrike" dirty="0" err="1" smtClean="0">
                          <a:solidFill>
                            <a:srgbClr val="FFFFFF"/>
                          </a:solidFill>
                          <a:effectLst/>
                          <a:latin typeface="+mj-lt"/>
                        </a:rPr>
                        <a:t>Italy</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smtClean="0">
                          <a:solidFill>
                            <a:srgbClr val="000000"/>
                          </a:solidFill>
                          <a:effectLst/>
                          <a:latin typeface="+mj-lt"/>
                        </a:rPr>
                        <a:t>High</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xmlns="" val="1031296063"/>
                  </a:ext>
                </a:extLst>
              </a:tr>
              <a:tr h="220217">
                <a:tc>
                  <a:txBody>
                    <a:bodyPr/>
                    <a:lstStyle/>
                    <a:p>
                      <a:pPr algn="l" fontAlgn="b"/>
                      <a:r>
                        <a:rPr lang="tr-TR" sz="1400" b="1" i="0" u="none" strike="noStrike" dirty="0" smtClean="0">
                          <a:solidFill>
                            <a:srgbClr val="FFFFFF"/>
                          </a:solidFill>
                          <a:effectLst/>
                          <a:latin typeface="+mj-lt"/>
                        </a:rPr>
                        <a:t>Turkey</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err="1" smtClean="0">
                          <a:solidFill>
                            <a:srgbClr val="000000"/>
                          </a:solidFill>
                          <a:effectLst/>
                          <a:latin typeface="+mj-lt"/>
                        </a:rPr>
                        <a:t>Upper-middle</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extLst>
                  <a:ext uri="{0D108BD9-81ED-4DB2-BD59-A6C34878D82A}">
                    <a16:rowId xmlns:a16="http://schemas.microsoft.com/office/drawing/2014/main" xmlns="" val="757341854"/>
                  </a:ext>
                </a:extLst>
              </a:tr>
              <a:tr h="220217">
                <a:tc>
                  <a:txBody>
                    <a:bodyPr/>
                    <a:lstStyle/>
                    <a:p>
                      <a:pPr algn="l" fontAlgn="b"/>
                      <a:r>
                        <a:rPr lang="tr-TR" sz="1400" b="1" i="0" u="none" strike="noStrike" dirty="0" smtClean="0">
                          <a:solidFill>
                            <a:srgbClr val="FFFFFF"/>
                          </a:solidFill>
                          <a:effectLst/>
                          <a:latin typeface="+mj-lt"/>
                        </a:rPr>
                        <a:t>Iran</a:t>
                      </a:r>
                      <a:endParaRPr lang="tr-TR" sz="1400" b="1" i="0" u="none" strike="noStrike" dirty="0">
                        <a:solidFill>
                          <a:srgbClr val="FFFFFF"/>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b"/>
                      <a:r>
                        <a:rPr lang="tr-TR" sz="1400" b="0" i="0" u="none" strike="noStrike" dirty="0" err="1" smtClean="0">
                          <a:solidFill>
                            <a:srgbClr val="000000"/>
                          </a:solidFill>
                          <a:effectLst/>
                          <a:latin typeface="+mj-lt"/>
                        </a:rPr>
                        <a:t>Upper-middle</a:t>
                      </a:r>
                      <a:endParaRPr lang="tr-TR" sz="1400" b="0" i="0" u="none" strike="noStrike" dirty="0">
                        <a:solidFill>
                          <a:srgbClr val="000000"/>
                        </a:solidFill>
                        <a:effectLst/>
                        <a:latin typeface="+mj-lt"/>
                      </a:endParaRPr>
                    </a:p>
                  </a:txBody>
                  <a:tcPr marL="9525" marR="9525" marT="9525" marB="0" anchor="ctr">
                    <a:lnL w="635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E4D6"/>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30031"/>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30031"/>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30031"/>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48400"/>
                    </a:solidFill>
                  </a:tcPr>
                </a:tc>
                <a:tc>
                  <a:txBody>
                    <a:bodyPr/>
                    <a:lstStyle/>
                    <a:p>
                      <a:pPr algn="ctr" fontAlgn="b"/>
                      <a:endParaRPr lang="tr-TR" sz="1400" b="0" i="0" u="none" strike="noStrike" dirty="0">
                        <a:solidFill>
                          <a:srgbClr val="000000"/>
                        </a:solidFill>
                        <a:effectLst/>
                        <a:latin typeface="+mj-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D900"/>
                    </a:solidFill>
                  </a:tcPr>
                </a:tc>
                <a:extLst>
                  <a:ext uri="{0D108BD9-81ED-4DB2-BD59-A6C34878D82A}">
                    <a16:rowId xmlns:a16="http://schemas.microsoft.com/office/drawing/2014/main" xmlns="" val="2764596176"/>
                  </a:ext>
                </a:extLst>
              </a:tr>
            </a:tbl>
          </a:graphicData>
        </a:graphic>
      </p:graphicFrame>
      <p:sp>
        <p:nvSpPr>
          <p:cNvPr id="8" name="Metin kutusu 7"/>
          <p:cNvSpPr txBox="1"/>
          <p:nvPr/>
        </p:nvSpPr>
        <p:spPr>
          <a:xfrm>
            <a:off x="27709" y="6395690"/>
            <a:ext cx="8459065" cy="461665"/>
          </a:xfrm>
          <a:prstGeom prst="rect">
            <a:avLst/>
          </a:prstGeom>
          <a:noFill/>
        </p:spPr>
        <p:txBody>
          <a:bodyPr wrap="square" rtlCol="0">
            <a:spAutoFit/>
          </a:bodyPr>
          <a:lstStyle/>
          <a:p>
            <a:r>
              <a:rPr lang="tr-TR" sz="1200" dirty="0" smtClean="0">
                <a:latin typeface="+mj-lt"/>
              </a:rPr>
              <a:t>Source</a:t>
            </a:r>
            <a:r>
              <a:rPr lang="en-US" sz="1200" dirty="0" smtClean="0">
                <a:latin typeface="+mj-lt"/>
              </a:rPr>
              <a:t>: </a:t>
            </a:r>
            <a:r>
              <a:rPr lang="tr-TR" sz="1200" dirty="0" err="1" smtClean="0">
                <a:latin typeface="+mj-lt"/>
              </a:rPr>
              <a:t>Eurosia</a:t>
            </a:r>
            <a:r>
              <a:rPr lang="tr-TR" sz="1200" dirty="0" smtClean="0">
                <a:latin typeface="+mj-lt"/>
              </a:rPr>
              <a:t> </a:t>
            </a:r>
            <a:r>
              <a:rPr lang="tr-TR" sz="1200" dirty="0" err="1" smtClean="0">
                <a:latin typeface="+mj-lt"/>
              </a:rPr>
              <a:t>Group</a:t>
            </a:r>
            <a:r>
              <a:rPr lang="tr-TR" sz="1200" dirty="0" smtClean="0">
                <a:latin typeface="+mj-lt"/>
              </a:rPr>
              <a:t>, World Bank, Bloomberg, World </a:t>
            </a:r>
            <a:r>
              <a:rPr lang="tr-TR" sz="1200" dirty="0" err="1" smtClean="0">
                <a:latin typeface="+mj-lt"/>
              </a:rPr>
              <a:t>Tourism</a:t>
            </a:r>
            <a:r>
              <a:rPr lang="tr-TR" sz="1200" dirty="0" smtClean="0">
                <a:latin typeface="+mj-lt"/>
              </a:rPr>
              <a:t> and </a:t>
            </a:r>
            <a:r>
              <a:rPr lang="tr-TR" sz="1200" dirty="0" err="1" smtClean="0">
                <a:latin typeface="+mj-lt"/>
              </a:rPr>
              <a:t>Trave</a:t>
            </a:r>
            <a:r>
              <a:rPr lang="tr-TR" sz="1200" dirty="0" smtClean="0">
                <a:latin typeface="+mj-lt"/>
              </a:rPr>
              <a:t> </a:t>
            </a:r>
            <a:r>
              <a:rPr lang="tr-TR" sz="1200" dirty="0" err="1" smtClean="0">
                <a:latin typeface="+mj-lt"/>
              </a:rPr>
              <a:t>lCouncil</a:t>
            </a:r>
            <a:r>
              <a:rPr lang="tr-TR" sz="1200" dirty="0" smtClean="0">
                <a:latin typeface="+mj-lt"/>
              </a:rPr>
              <a:t>, </a:t>
            </a:r>
            <a:r>
              <a:rPr lang="tr-TR" sz="1200" dirty="0" err="1" smtClean="0">
                <a:latin typeface="+mj-lt"/>
              </a:rPr>
              <a:t>Harward</a:t>
            </a:r>
            <a:r>
              <a:rPr lang="tr-TR" sz="1200" dirty="0" smtClean="0">
                <a:latin typeface="+mj-lt"/>
              </a:rPr>
              <a:t> </a:t>
            </a:r>
            <a:r>
              <a:rPr lang="tr-TR" sz="1200" dirty="0" err="1" smtClean="0">
                <a:latin typeface="+mj-lt"/>
              </a:rPr>
              <a:t>Growth</a:t>
            </a:r>
            <a:r>
              <a:rPr lang="tr-TR" sz="1200" dirty="0" smtClean="0">
                <a:latin typeface="+mj-lt"/>
              </a:rPr>
              <a:t> </a:t>
            </a:r>
            <a:r>
              <a:rPr lang="tr-TR" sz="1200" dirty="0" err="1" smtClean="0">
                <a:latin typeface="+mj-lt"/>
              </a:rPr>
              <a:t>Lab</a:t>
            </a:r>
            <a:r>
              <a:rPr lang="tr-TR" sz="1200" dirty="0" smtClean="0">
                <a:latin typeface="+mj-lt"/>
              </a:rPr>
              <a:t>, </a:t>
            </a:r>
            <a:r>
              <a:rPr lang="tr-TR" sz="1200" dirty="0" err="1" smtClean="0">
                <a:latin typeface="+mj-lt"/>
              </a:rPr>
              <a:t>Lancet</a:t>
            </a:r>
            <a:r>
              <a:rPr lang="tr-TR" sz="1200" dirty="0" smtClean="0">
                <a:latin typeface="+mj-lt"/>
              </a:rPr>
              <a:t>, TEPAV </a:t>
            </a:r>
            <a:r>
              <a:rPr lang="tr-TR" sz="1200" dirty="0" err="1" smtClean="0">
                <a:latin typeface="+mj-lt"/>
              </a:rPr>
              <a:t>visualizations</a:t>
            </a:r>
            <a:endParaRPr lang="en-GB" dirty="0"/>
          </a:p>
        </p:txBody>
      </p:sp>
      <p:graphicFrame>
        <p:nvGraphicFramePr>
          <p:cNvPr id="11" name="Tablo 10"/>
          <p:cNvGraphicFramePr>
            <a:graphicFrameLocks noGrp="1"/>
          </p:cNvGraphicFramePr>
          <p:nvPr>
            <p:extLst/>
          </p:nvPr>
        </p:nvGraphicFramePr>
        <p:xfrm>
          <a:off x="1953490" y="5372965"/>
          <a:ext cx="6096000" cy="36576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xmlns="" val="1514857773"/>
                    </a:ext>
                  </a:extLst>
                </a:gridCol>
                <a:gridCol w="1219200">
                  <a:extLst>
                    <a:ext uri="{9D8B030D-6E8A-4147-A177-3AD203B41FA5}">
                      <a16:colId xmlns:a16="http://schemas.microsoft.com/office/drawing/2014/main" xmlns="" val="921750858"/>
                    </a:ext>
                  </a:extLst>
                </a:gridCol>
                <a:gridCol w="1219200">
                  <a:extLst>
                    <a:ext uri="{9D8B030D-6E8A-4147-A177-3AD203B41FA5}">
                      <a16:colId xmlns:a16="http://schemas.microsoft.com/office/drawing/2014/main" xmlns="" val="845973776"/>
                    </a:ext>
                  </a:extLst>
                </a:gridCol>
                <a:gridCol w="1219200">
                  <a:extLst>
                    <a:ext uri="{9D8B030D-6E8A-4147-A177-3AD203B41FA5}">
                      <a16:colId xmlns:a16="http://schemas.microsoft.com/office/drawing/2014/main" xmlns="" val="2183521328"/>
                    </a:ext>
                  </a:extLst>
                </a:gridCol>
                <a:gridCol w="1219200">
                  <a:extLst>
                    <a:ext uri="{9D8B030D-6E8A-4147-A177-3AD203B41FA5}">
                      <a16:colId xmlns:a16="http://schemas.microsoft.com/office/drawing/2014/main" xmlns="" val="3676818148"/>
                    </a:ext>
                  </a:extLst>
                </a:gridCol>
              </a:tblGrid>
              <a:tr h="324000">
                <a:tc>
                  <a:txBody>
                    <a:bodyPr/>
                    <a:lstStyle/>
                    <a:p>
                      <a:endParaRPr lang="en-GB" dirty="0"/>
                    </a:p>
                  </a:txBody>
                  <a:tcPr>
                    <a:solidFill>
                      <a:srgbClr val="00B050"/>
                    </a:solidFill>
                  </a:tcPr>
                </a:tc>
                <a:tc>
                  <a:txBody>
                    <a:bodyPr/>
                    <a:lstStyle/>
                    <a:p>
                      <a:endParaRPr lang="en-GB" dirty="0"/>
                    </a:p>
                  </a:txBody>
                  <a:tcPr>
                    <a:solidFill>
                      <a:srgbClr val="BCBE0E"/>
                    </a:solidFill>
                  </a:tcPr>
                </a:tc>
                <a:tc>
                  <a:txBody>
                    <a:bodyPr/>
                    <a:lstStyle/>
                    <a:p>
                      <a:endParaRPr lang="en-GB" dirty="0"/>
                    </a:p>
                  </a:txBody>
                  <a:tcPr>
                    <a:solidFill>
                      <a:srgbClr val="FFD900"/>
                    </a:solidFill>
                  </a:tcPr>
                </a:tc>
                <a:tc>
                  <a:txBody>
                    <a:bodyPr/>
                    <a:lstStyle/>
                    <a:p>
                      <a:endParaRPr lang="en-GB" dirty="0"/>
                    </a:p>
                  </a:txBody>
                  <a:tcPr>
                    <a:solidFill>
                      <a:srgbClr val="F48400"/>
                    </a:solidFill>
                  </a:tcPr>
                </a:tc>
                <a:tc>
                  <a:txBody>
                    <a:bodyPr/>
                    <a:lstStyle/>
                    <a:p>
                      <a:endParaRPr lang="en-GB" dirty="0"/>
                    </a:p>
                  </a:txBody>
                  <a:tcPr>
                    <a:solidFill>
                      <a:srgbClr val="E30031"/>
                    </a:solidFill>
                  </a:tcPr>
                </a:tc>
                <a:extLst>
                  <a:ext uri="{0D108BD9-81ED-4DB2-BD59-A6C34878D82A}">
                    <a16:rowId xmlns:a16="http://schemas.microsoft.com/office/drawing/2014/main" xmlns="" val="4136215474"/>
                  </a:ext>
                </a:extLst>
              </a:tr>
            </a:tbl>
          </a:graphicData>
        </a:graphic>
      </p:graphicFrame>
      <p:sp>
        <p:nvSpPr>
          <p:cNvPr id="12" name="Oval 11"/>
          <p:cNvSpPr/>
          <p:nvPr/>
        </p:nvSpPr>
        <p:spPr bwMode="auto">
          <a:xfrm>
            <a:off x="4932218" y="5929099"/>
            <a:ext cx="124692" cy="97627"/>
          </a:xfrm>
          <a:prstGeom prst="ellipse">
            <a:avLst/>
          </a:prstGeom>
          <a:solidFill>
            <a:schemeClr val="accent4">
              <a:lumMod val="95000"/>
              <a:lumOff val="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1" i="0" u="none" strike="noStrike" cap="none" normalizeH="0" baseline="0" smtClean="0">
              <a:ln>
                <a:noFill/>
              </a:ln>
              <a:solidFill>
                <a:schemeClr val="tx1"/>
              </a:solidFill>
              <a:effectLst/>
              <a:latin typeface="Arial" charset="0"/>
              <a:cs typeface="Arial" charset="0"/>
            </a:endParaRPr>
          </a:p>
        </p:txBody>
      </p:sp>
      <p:cxnSp>
        <p:nvCxnSpPr>
          <p:cNvPr id="14" name="Düz Ok Bağlayıcısı 13"/>
          <p:cNvCxnSpPr/>
          <p:nvPr/>
        </p:nvCxnSpPr>
        <p:spPr bwMode="auto">
          <a:xfrm flipV="1">
            <a:off x="5237017" y="5971310"/>
            <a:ext cx="540328"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5" name="Düz Ok Bağlayıcısı 14"/>
          <p:cNvCxnSpPr/>
          <p:nvPr/>
        </p:nvCxnSpPr>
        <p:spPr bwMode="auto">
          <a:xfrm flipH="1" flipV="1">
            <a:off x="4239490" y="5971310"/>
            <a:ext cx="54000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7" name="Metin kutusu 16"/>
          <p:cNvSpPr txBox="1"/>
          <p:nvPr/>
        </p:nvSpPr>
        <p:spPr>
          <a:xfrm>
            <a:off x="1980871" y="5817421"/>
            <a:ext cx="2105891" cy="307777"/>
          </a:xfrm>
          <a:prstGeom prst="rect">
            <a:avLst/>
          </a:prstGeom>
          <a:noFill/>
        </p:spPr>
        <p:txBody>
          <a:bodyPr wrap="square" rtlCol="0">
            <a:spAutoFit/>
          </a:bodyPr>
          <a:lstStyle/>
          <a:p>
            <a:r>
              <a:rPr lang="tr-TR" sz="1400" b="1" i="1" dirty="0" err="1" smtClean="0"/>
              <a:t>Better</a:t>
            </a:r>
            <a:r>
              <a:rPr lang="tr-TR" sz="1400" b="1" i="1" dirty="0" smtClean="0"/>
              <a:t> </a:t>
            </a:r>
            <a:r>
              <a:rPr lang="tr-TR" sz="1400" b="1" i="1" dirty="0" err="1" smtClean="0"/>
              <a:t>performance</a:t>
            </a:r>
            <a:endParaRPr lang="en-GB" sz="1400" b="1" i="1" dirty="0"/>
          </a:p>
        </p:txBody>
      </p:sp>
      <p:sp>
        <p:nvSpPr>
          <p:cNvPr id="18" name="Metin kutusu 17"/>
          <p:cNvSpPr txBox="1"/>
          <p:nvPr/>
        </p:nvSpPr>
        <p:spPr>
          <a:xfrm>
            <a:off x="5902366" y="5817421"/>
            <a:ext cx="2375724" cy="307777"/>
          </a:xfrm>
          <a:prstGeom prst="rect">
            <a:avLst/>
          </a:prstGeom>
          <a:noFill/>
        </p:spPr>
        <p:txBody>
          <a:bodyPr wrap="square" rtlCol="0">
            <a:spAutoFit/>
          </a:bodyPr>
          <a:lstStyle/>
          <a:p>
            <a:r>
              <a:rPr lang="tr-TR" sz="1400" b="1" i="1" dirty="0" err="1" smtClean="0"/>
              <a:t>Worser</a:t>
            </a:r>
            <a:r>
              <a:rPr lang="tr-TR" sz="1400" b="1" i="1" dirty="0" smtClean="0"/>
              <a:t> </a:t>
            </a:r>
            <a:r>
              <a:rPr lang="tr-TR" sz="1400" b="1" i="1" dirty="0" err="1" smtClean="0"/>
              <a:t>performance</a:t>
            </a:r>
            <a:endParaRPr lang="en-GB" sz="1400" b="1" i="1" dirty="0"/>
          </a:p>
        </p:txBody>
      </p:sp>
      <p:sp>
        <p:nvSpPr>
          <p:cNvPr id="16"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181934203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p:custDataLst>
              <p:tags r:id="rId2"/>
            </p:custDataLst>
            <p:extLst>
              <p:ext uri="{D42A27DB-BD31-4B8C-83A1-F6EECF244321}">
                <p14:modId xmlns:p14="http://schemas.microsoft.com/office/powerpoint/2010/main" val="786382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6750" name="think-cell Slide" r:id="rId4" imgW="444" imgH="446" progId="TCLayout.ActiveDocument.1">
                  <p:embed/>
                </p:oleObj>
              </mc:Choice>
              <mc:Fallback>
                <p:oleObj name="think-cell Slide" r:id="rId4" imgW="444" imgH="4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İçerik Yer Tutucusu 2"/>
          <p:cNvSpPr>
            <a:spLocks noGrp="1"/>
          </p:cNvSpPr>
          <p:nvPr>
            <p:ph idx="1"/>
          </p:nvPr>
        </p:nvSpPr>
        <p:spPr>
          <a:xfrm>
            <a:off x="304800" y="3097764"/>
            <a:ext cx="8534400" cy="3343469"/>
          </a:xfrm>
        </p:spPr>
        <p:txBody>
          <a:bodyPr/>
          <a:lstStyle/>
          <a:p>
            <a:pPr marL="0" indent="0" algn="r">
              <a:buNone/>
            </a:pPr>
            <a:r>
              <a:rPr lang="tr-TR" i="1" dirty="0" smtClean="0"/>
              <a:t>’’</a:t>
            </a:r>
            <a:r>
              <a:rPr lang="tr-TR" i="1" dirty="0" err="1" smtClean="0"/>
              <a:t>It</a:t>
            </a:r>
            <a:r>
              <a:rPr lang="tr-TR" i="1" dirty="0" smtClean="0"/>
              <a:t> is not </a:t>
            </a:r>
            <a:r>
              <a:rPr lang="tr-TR" i="1" dirty="0" err="1" smtClean="0"/>
              <a:t>enough</a:t>
            </a:r>
            <a:r>
              <a:rPr lang="tr-TR" i="1" dirty="0" smtClean="0"/>
              <a:t> </a:t>
            </a:r>
            <a:r>
              <a:rPr lang="tr-TR" i="1" dirty="0" err="1" smtClean="0"/>
              <a:t>that</a:t>
            </a:r>
            <a:r>
              <a:rPr lang="tr-TR" i="1" dirty="0" smtClean="0"/>
              <a:t> </a:t>
            </a:r>
            <a:r>
              <a:rPr lang="tr-TR" i="1" dirty="0" err="1" smtClean="0"/>
              <a:t>we</a:t>
            </a:r>
            <a:r>
              <a:rPr lang="tr-TR" i="1" dirty="0" smtClean="0"/>
              <a:t> do </a:t>
            </a:r>
            <a:r>
              <a:rPr lang="tr-TR" i="1" dirty="0" err="1" smtClean="0"/>
              <a:t>our</a:t>
            </a:r>
            <a:r>
              <a:rPr lang="tr-TR" i="1" dirty="0" smtClean="0"/>
              <a:t> </a:t>
            </a:r>
            <a:r>
              <a:rPr lang="tr-TR" i="1" dirty="0" err="1" smtClean="0"/>
              <a:t>best</a:t>
            </a:r>
            <a:r>
              <a:rPr lang="tr-TR" i="1" dirty="0" smtClean="0"/>
              <a:t>; </a:t>
            </a:r>
            <a:r>
              <a:rPr lang="tr-TR" i="1" dirty="0" err="1" smtClean="0"/>
              <a:t>sometimes</a:t>
            </a:r>
            <a:r>
              <a:rPr lang="tr-TR" i="1" dirty="0" smtClean="0"/>
              <a:t> </a:t>
            </a:r>
            <a:r>
              <a:rPr lang="tr-TR" i="1" dirty="0" err="1" smtClean="0"/>
              <a:t>we</a:t>
            </a:r>
            <a:r>
              <a:rPr lang="tr-TR" i="1" dirty="0" smtClean="0"/>
              <a:t> </a:t>
            </a:r>
            <a:r>
              <a:rPr lang="tr-TR" i="1" dirty="0" err="1" smtClean="0"/>
              <a:t>must</a:t>
            </a:r>
            <a:r>
              <a:rPr lang="tr-TR" i="1" dirty="0" smtClean="0"/>
              <a:t> do </a:t>
            </a:r>
            <a:r>
              <a:rPr lang="tr-TR" i="1" dirty="0" err="1" smtClean="0"/>
              <a:t>what</a:t>
            </a:r>
            <a:r>
              <a:rPr lang="tr-TR" i="1" dirty="0" smtClean="0"/>
              <a:t> is </a:t>
            </a:r>
            <a:r>
              <a:rPr lang="tr-TR" i="1" dirty="0" err="1" smtClean="0"/>
              <a:t>required</a:t>
            </a:r>
            <a:r>
              <a:rPr lang="tr-TR" i="1" dirty="0" smtClean="0"/>
              <a:t>.’’</a:t>
            </a:r>
          </a:p>
          <a:p>
            <a:pPr marL="0" indent="0" algn="r">
              <a:buNone/>
            </a:pPr>
            <a:endParaRPr lang="tr-TR" dirty="0"/>
          </a:p>
          <a:p>
            <a:pPr marL="0" indent="0" algn="r">
              <a:buNone/>
            </a:pPr>
            <a:r>
              <a:rPr lang="tr-TR" b="1" dirty="0" smtClean="0">
                <a:solidFill>
                  <a:srgbClr val="002060"/>
                </a:solidFill>
              </a:rPr>
              <a:t>Winston Churchill</a:t>
            </a:r>
            <a:endParaRPr lang="en-GB" b="1" dirty="0">
              <a:solidFill>
                <a:srgbClr val="002060"/>
              </a:solidFill>
            </a:endParaRPr>
          </a:p>
        </p:txBody>
      </p:sp>
      <p:sp>
        <p:nvSpPr>
          <p:cNvPr id="6"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418267379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Nesne 3" hidden="1"/>
          <p:cNvGraphicFramePr>
            <a:graphicFrameLocks noChangeAspect="1"/>
          </p:cNvGraphicFramePr>
          <p:nvPr>
            <p:custDataLst>
              <p:tags r:id="rId2"/>
            </p:custDataLst>
            <p:extLst>
              <p:ext uri="{D42A27DB-BD31-4B8C-83A1-F6EECF244321}">
                <p14:modId xmlns:p14="http://schemas.microsoft.com/office/powerpoint/2010/main" val="34225162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8169" name="think-cell Slide" r:id="rId4" imgW="444" imgH="446" progId="TCLayout.ActiveDocument.1">
                  <p:embed/>
                </p:oleObj>
              </mc:Choice>
              <mc:Fallback>
                <p:oleObj name="think-cell Slide" r:id="rId4" imgW="444" imgH="4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304800" y="900547"/>
            <a:ext cx="8534400" cy="741218"/>
          </a:xfrm>
        </p:spPr>
        <p:txBody>
          <a:bodyPr/>
          <a:lstStyle/>
          <a:p>
            <a:r>
              <a:rPr lang="tr-TR" sz="4000" dirty="0" err="1"/>
              <a:t>C</a:t>
            </a:r>
            <a:r>
              <a:rPr lang="tr-TR" sz="4000" dirty="0" err="1" smtClean="0"/>
              <a:t>onclusions</a:t>
            </a:r>
            <a:endParaRPr lang="en-US" sz="4000" dirty="0"/>
          </a:p>
        </p:txBody>
      </p:sp>
      <p:sp>
        <p:nvSpPr>
          <p:cNvPr id="3" name="Content Placeholder 2"/>
          <p:cNvSpPr>
            <a:spLocks noGrp="1"/>
          </p:cNvSpPr>
          <p:nvPr>
            <p:ph idx="1"/>
          </p:nvPr>
        </p:nvSpPr>
        <p:spPr/>
        <p:txBody>
          <a:bodyPr/>
          <a:lstStyle/>
          <a:p>
            <a:r>
              <a:rPr lang="tr-TR" sz="2000" dirty="0" err="1" smtClean="0"/>
              <a:t>After</a:t>
            </a:r>
            <a:r>
              <a:rPr lang="tr-TR" sz="2000" dirty="0" smtClean="0"/>
              <a:t> a </a:t>
            </a:r>
            <a:r>
              <a:rPr lang="tr-TR" sz="2000" dirty="0" err="1" smtClean="0"/>
              <a:t>century</a:t>
            </a:r>
            <a:r>
              <a:rPr lang="tr-TR" sz="2000" dirty="0" smtClean="0"/>
              <a:t> </a:t>
            </a:r>
            <a:r>
              <a:rPr lang="tr-TR" sz="2000" dirty="0" err="1" smtClean="0"/>
              <a:t>we</a:t>
            </a:r>
            <a:r>
              <a:rPr lang="tr-TR" sz="2000" dirty="0" smtClean="0"/>
              <a:t> </a:t>
            </a:r>
            <a:r>
              <a:rPr lang="tr-TR" sz="2000" dirty="0" err="1" smtClean="0"/>
              <a:t>have</a:t>
            </a:r>
            <a:r>
              <a:rPr lang="tr-TR" sz="2000" dirty="0" smtClean="0"/>
              <a:t> a </a:t>
            </a:r>
            <a:r>
              <a:rPr lang="tr-TR" sz="2000" dirty="0" err="1" smtClean="0"/>
              <a:t>pandemics</a:t>
            </a:r>
            <a:r>
              <a:rPr lang="tr-TR" sz="2000" dirty="0" smtClean="0"/>
              <a:t> </a:t>
            </a:r>
            <a:r>
              <a:rPr lang="tr-TR" sz="2000" dirty="0" err="1" smtClean="0"/>
              <a:t>once</a:t>
            </a:r>
            <a:r>
              <a:rPr lang="tr-TR" sz="2000" dirty="0" smtClean="0"/>
              <a:t> </a:t>
            </a:r>
            <a:r>
              <a:rPr lang="tr-TR" sz="2000" dirty="0" err="1" smtClean="0"/>
              <a:t>again</a:t>
            </a:r>
            <a:endParaRPr lang="tr-TR" sz="2000" dirty="0" smtClean="0"/>
          </a:p>
          <a:p>
            <a:pPr lvl="1"/>
            <a:r>
              <a:rPr lang="tr-TR" sz="2000" dirty="0" smtClean="0"/>
              <a:t>1918-1921 </a:t>
            </a:r>
            <a:r>
              <a:rPr lang="tr-TR" sz="2000" dirty="0" err="1" smtClean="0"/>
              <a:t>The</a:t>
            </a:r>
            <a:r>
              <a:rPr lang="tr-TR" sz="2000" dirty="0" smtClean="0"/>
              <a:t> Great </a:t>
            </a:r>
            <a:r>
              <a:rPr lang="tr-TR" sz="2000" dirty="0" err="1" smtClean="0"/>
              <a:t>Influenza</a:t>
            </a:r>
            <a:endParaRPr lang="tr-TR" sz="2000" dirty="0" smtClean="0"/>
          </a:p>
          <a:p>
            <a:r>
              <a:rPr lang="tr-TR" sz="2000" dirty="0" err="1" smtClean="0"/>
              <a:t>Physical</a:t>
            </a:r>
            <a:r>
              <a:rPr lang="tr-TR" sz="2000" dirty="0" smtClean="0"/>
              <a:t> </a:t>
            </a:r>
            <a:r>
              <a:rPr lang="tr-TR" sz="2000" dirty="0" err="1" smtClean="0"/>
              <a:t>distancing</a:t>
            </a:r>
            <a:r>
              <a:rPr lang="tr-TR" sz="2000" dirty="0" smtClean="0"/>
              <a:t> </a:t>
            </a:r>
            <a:r>
              <a:rPr lang="tr-TR" sz="2000" dirty="0" err="1" smtClean="0"/>
              <a:t>important</a:t>
            </a:r>
            <a:r>
              <a:rPr lang="tr-TR" sz="2000" dirty="0" smtClean="0"/>
              <a:t> </a:t>
            </a:r>
            <a:r>
              <a:rPr lang="tr-TR" sz="2000" dirty="0" err="1" smtClean="0"/>
              <a:t>to</a:t>
            </a:r>
            <a:r>
              <a:rPr lang="tr-TR" sz="2000" dirty="0" smtClean="0"/>
              <a:t> </a:t>
            </a:r>
            <a:r>
              <a:rPr lang="tr-TR" sz="2000" dirty="0" err="1" smtClean="0"/>
              <a:t>flatten</a:t>
            </a:r>
            <a:r>
              <a:rPr lang="tr-TR" sz="2000" dirty="0" smtClean="0"/>
              <a:t> </a:t>
            </a:r>
            <a:r>
              <a:rPr lang="tr-TR" sz="2000" dirty="0" err="1" smtClean="0"/>
              <a:t>the</a:t>
            </a:r>
            <a:r>
              <a:rPr lang="tr-TR" sz="2000" dirty="0" smtClean="0"/>
              <a:t> </a:t>
            </a:r>
            <a:r>
              <a:rPr lang="tr-TR" sz="2000" dirty="0" err="1" smtClean="0"/>
              <a:t>curve</a:t>
            </a:r>
            <a:endParaRPr lang="en-US" sz="2000" dirty="0" smtClean="0"/>
          </a:p>
          <a:p>
            <a:pPr lvl="1"/>
            <a:r>
              <a:rPr lang="tr-TR" sz="2000" dirty="0" err="1" smtClean="0"/>
              <a:t>Whither</a:t>
            </a:r>
            <a:r>
              <a:rPr lang="tr-TR" sz="2000" dirty="0" smtClean="0"/>
              <a:t> </a:t>
            </a:r>
            <a:r>
              <a:rPr lang="tr-TR" sz="2000" dirty="0" err="1" smtClean="0"/>
              <a:t>Turkey</a:t>
            </a:r>
            <a:r>
              <a:rPr lang="tr-TR" sz="2000" dirty="0" smtClean="0"/>
              <a:t>? </a:t>
            </a:r>
            <a:r>
              <a:rPr lang="tr-TR" sz="2000" dirty="0" err="1" smtClean="0"/>
              <a:t>Korea</a:t>
            </a:r>
            <a:r>
              <a:rPr lang="tr-TR" sz="2000" dirty="0" smtClean="0"/>
              <a:t> </a:t>
            </a:r>
            <a:r>
              <a:rPr lang="tr-TR" sz="2000" dirty="0" err="1" smtClean="0"/>
              <a:t>or</a:t>
            </a:r>
            <a:r>
              <a:rPr lang="tr-TR" sz="2000" dirty="0" smtClean="0"/>
              <a:t> </a:t>
            </a:r>
            <a:r>
              <a:rPr lang="tr-TR" sz="2000" dirty="0" err="1" smtClean="0"/>
              <a:t>Italy</a:t>
            </a:r>
            <a:endParaRPr lang="en-US" sz="2000" dirty="0" smtClean="0"/>
          </a:p>
          <a:p>
            <a:pPr lvl="1"/>
            <a:r>
              <a:rPr lang="tr-TR" sz="2000" dirty="0" smtClean="0"/>
              <a:t>12 </a:t>
            </a:r>
            <a:r>
              <a:rPr lang="tr-TR" sz="2000" dirty="0" err="1" smtClean="0"/>
              <a:t>to</a:t>
            </a:r>
            <a:r>
              <a:rPr lang="tr-TR" sz="2000" dirty="0" smtClean="0"/>
              <a:t> 18 </a:t>
            </a:r>
            <a:r>
              <a:rPr lang="tr-TR" sz="2000" dirty="0" err="1" smtClean="0"/>
              <a:t>months</a:t>
            </a:r>
            <a:r>
              <a:rPr lang="tr-TR" sz="2000" dirty="0" smtClean="0"/>
              <a:t> </a:t>
            </a:r>
            <a:r>
              <a:rPr lang="tr-TR" sz="2000" dirty="0" err="1" smtClean="0"/>
              <a:t>for</a:t>
            </a:r>
            <a:r>
              <a:rPr lang="tr-TR" sz="2000" dirty="0" smtClean="0"/>
              <a:t> </a:t>
            </a:r>
            <a:r>
              <a:rPr lang="tr-TR" sz="2000" dirty="0" err="1" smtClean="0"/>
              <a:t>the</a:t>
            </a:r>
            <a:r>
              <a:rPr lang="tr-TR" sz="2000" dirty="0" smtClean="0"/>
              <a:t> </a:t>
            </a:r>
            <a:r>
              <a:rPr lang="tr-TR" sz="2000" dirty="0" err="1" smtClean="0"/>
              <a:t>vaccine</a:t>
            </a:r>
            <a:r>
              <a:rPr lang="tr-TR" sz="2000" dirty="0" smtClean="0"/>
              <a:t>?</a:t>
            </a:r>
            <a:endParaRPr lang="en-US" sz="2000" dirty="0" smtClean="0"/>
          </a:p>
          <a:p>
            <a:r>
              <a:rPr lang="tr-TR" sz="2400" dirty="0" err="1" smtClean="0"/>
              <a:t>What</a:t>
            </a:r>
            <a:r>
              <a:rPr lang="tr-TR" sz="2400" dirty="0" smtClean="0"/>
              <a:t> is </a:t>
            </a:r>
            <a:r>
              <a:rPr lang="tr-TR" sz="2400" dirty="0" err="1" smtClean="0"/>
              <a:t>to</a:t>
            </a:r>
            <a:r>
              <a:rPr lang="tr-TR" sz="2400" dirty="0" smtClean="0"/>
              <a:t> be done?</a:t>
            </a:r>
            <a:endParaRPr lang="en-US" sz="2400" dirty="0" smtClean="0"/>
          </a:p>
          <a:p>
            <a:pPr lvl="1"/>
            <a:r>
              <a:rPr lang="tr-TR" sz="2000" dirty="0" err="1" smtClean="0"/>
              <a:t>Projections</a:t>
            </a:r>
            <a:r>
              <a:rPr lang="tr-TR" sz="2000" dirty="0" smtClean="0"/>
              <a:t> </a:t>
            </a:r>
            <a:r>
              <a:rPr lang="tr-TR" sz="2000" dirty="0" err="1" smtClean="0"/>
              <a:t>and</a:t>
            </a:r>
            <a:r>
              <a:rPr lang="tr-TR" sz="2000" dirty="0" smtClean="0"/>
              <a:t> </a:t>
            </a:r>
            <a:r>
              <a:rPr lang="tr-TR" sz="2000" dirty="0" err="1" smtClean="0"/>
              <a:t>planning</a:t>
            </a:r>
            <a:endParaRPr lang="tr-TR" sz="2000" dirty="0" smtClean="0"/>
          </a:p>
          <a:p>
            <a:pPr lvl="2"/>
            <a:r>
              <a:rPr lang="tr-TR" sz="1800" dirty="0" smtClean="0"/>
              <a:t>Planning </a:t>
            </a:r>
            <a:r>
              <a:rPr lang="tr-TR" sz="1800" dirty="0" err="1" smtClean="0"/>
              <a:t>for</a:t>
            </a:r>
            <a:r>
              <a:rPr lang="tr-TR" sz="1800" dirty="0" smtClean="0"/>
              <a:t> </a:t>
            </a:r>
            <a:r>
              <a:rPr lang="tr-TR" sz="1800" dirty="0" err="1" smtClean="0"/>
              <a:t>new</a:t>
            </a:r>
            <a:r>
              <a:rPr lang="tr-TR" sz="1800" dirty="0" smtClean="0"/>
              <a:t> </a:t>
            </a:r>
            <a:r>
              <a:rPr lang="tr-TR" sz="1800" dirty="0" err="1" smtClean="0"/>
              <a:t>product</a:t>
            </a:r>
            <a:r>
              <a:rPr lang="tr-TR" sz="1800" dirty="0" smtClean="0"/>
              <a:t> </a:t>
            </a:r>
            <a:r>
              <a:rPr lang="tr-TR" sz="1800" dirty="0" err="1" smtClean="0"/>
              <a:t>lines</a:t>
            </a:r>
            <a:r>
              <a:rPr lang="tr-TR" sz="1800" dirty="0" smtClean="0"/>
              <a:t> </a:t>
            </a:r>
            <a:r>
              <a:rPr lang="tr-TR" sz="1800" dirty="0" err="1" smtClean="0"/>
              <a:t>and</a:t>
            </a:r>
            <a:r>
              <a:rPr lang="tr-TR" sz="1800" dirty="0" smtClean="0"/>
              <a:t> </a:t>
            </a:r>
            <a:r>
              <a:rPr lang="tr-TR" sz="1800" dirty="0" err="1" smtClean="0"/>
              <a:t>health</a:t>
            </a:r>
            <a:r>
              <a:rPr lang="tr-TR" sz="1800" dirty="0" smtClean="0"/>
              <a:t> </a:t>
            </a:r>
            <a:r>
              <a:rPr lang="tr-TR" sz="1800" dirty="0" err="1" smtClean="0"/>
              <a:t>needs</a:t>
            </a:r>
            <a:endParaRPr lang="tr-TR" sz="1800" dirty="0" smtClean="0"/>
          </a:p>
          <a:p>
            <a:pPr lvl="1"/>
            <a:r>
              <a:rPr lang="tr-TR" sz="2000" dirty="0" err="1" smtClean="0"/>
              <a:t>Social</a:t>
            </a:r>
            <a:r>
              <a:rPr lang="tr-TR" sz="2000" dirty="0" smtClean="0"/>
              <a:t> </a:t>
            </a:r>
            <a:r>
              <a:rPr lang="tr-TR" sz="2000" dirty="0" err="1" smtClean="0"/>
              <a:t>cohesion</a:t>
            </a:r>
            <a:endParaRPr lang="tr-TR" sz="2000" dirty="0" smtClean="0"/>
          </a:p>
          <a:p>
            <a:pPr lvl="2"/>
            <a:r>
              <a:rPr lang="tr-TR" sz="1800" dirty="0" err="1" smtClean="0"/>
              <a:t>Major</a:t>
            </a:r>
            <a:r>
              <a:rPr lang="tr-TR" sz="1800" dirty="0" smtClean="0"/>
              <a:t> </a:t>
            </a:r>
            <a:r>
              <a:rPr lang="tr-TR" sz="1800" dirty="0" err="1" smtClean="0"/>
              <a:t>issue</a:t>
            </a:r>
            <a:r>
              <a:rPr lang="tr-TR" sz="1800" dirty="0" smtClean="0"/>
              <a:t> </a:t>
            </a:r>
            <a:r>
              <a:rPr lang="tr-TR" sz="1800" dirty="0" err="1" smtClean="0"/>
              <a:t>if</a:t>
            </a:r>
            <a:r>
              <a:rPr lang="tr-TR" sz="1800" dirty="0" smtClean="0"/>
              <a:t> it </a:t>
            </a:r>
            <a:r>
              <a:rPr lang="tr-TR" sz="1800" dirty="0" err="1" smtClean="0"/>
              <a:t>takes</a:t>
            </a:r>
            <a:r>
              <a:rPr lang="tr-TR" sz="1800" dirty="0" smtClean="0"/>
              <a:t> </a:t>
            </a:r>
            <a:r>
              <a:rPr lang="tr-TR" sz="1800" dirty="0" err="1" smtClean="0"/>
              <a:t>longer</a:t>
            </a:r>
            <a:r>
              <a:rPr lang="tr-TR" sz="1800" dirty="0" smtClean="0"/>
              <a:t> </a:t>
            </a:r>
            <a:r>
              <a:rPr lang="tr-TR" sz="1800" dirty="0" err="1" smtClean="0"/>
              <a:t>than</a:t>
            </a:r>
            <a:r>
              <a:rPr lang="tr-TR" sz="1800" dirty="0" smtClean="0"/>
              <a:t> </a:t>
            </a:r>
            <a:r>
              <a:rPr lang="tr-TR" sz="1800" dirty="0" err="1" smtClean="0"/>
              <a:t>two</a:t>
            </a:r>
            <a:r>
              <a:rPr lang="tr-TR" sz="1800" dirty="0" smtClean="0"/>
              <a:t> </a:t>
            </a:r>
            <a:r>
              <a:rPr lang="tr-TR" sz="1800" dirty="0" err="1" smtClean="0"/>
              <a:t>quarters</a:t>
            </a:r>
            <a:endParaRPr lang="tr-TR" sz="1800" dirty="0" smtClean="0"/>
          </a:p>
          <a:p>
            <a:pPr lvl="1"/>
            <a:r>
              <a:rPr lang="tr-TR" sz="2000" dirty="0" smtClean="0"/>
              <a:t>Global </a:t>
            </a:r>
            <a:r>
              <a:rPr lang="tr-TR" sz="2000" dirty="0" err="1" smtClean="0"/>
              <a:t>cooperation</a:t>
            </a:r>
            <a:endParaRPr lang="tr-TR" sz="2000" dirty="0" smtClean="0"/>
          </a:p>
          <a:p>
            <a:pPr lvl="2"/>
            <a:r>
              <a:rPr lang="tr-TR" sz="1600" dirty="0" err="1" smtClean="0"/>
              <a:t>Fiscal</a:t>
            </a:r>
            <a:r>
              <a:rPr lang="tr-TR" sz="1600" dirty="0" smtClean="0"/>
              <a:t> </a:t>
            </a:r>
            <a:r>
              <a:rPr lang="tr-TR" sz="1600" dirty="0" err="1" smtClean="0"/>
              <a:t>and</a:t>
            </a:r>
            <a:r>
              <a:rPr lang="tr-TR" sz="1600" dirty="0" smtClean="0"/>
              <a:t> </a:t>
            </a:r>
            <a:r>
              <a:rPr lang="tr-TR" sz="1600" dirty="0" err="1" smtClean="0"/>
              <a:t>monetary</a:t>
            </a:r>
            <a:r>
              <a:rPr lang="tr-TR" sz="1600" dirty="0" smtClean="0"/>
              <a:t> </a:t>
            </a:r>
            <a:r>
              <a:rPr lang="tr-TR" sz="1600" dirty="0" err="1" smtClean="0"/>
              <a:t>expansion</a:t>
            </a:r>
            <a:r>
              <a:rPr lang="tr-TR" sz="1600" dirty="0" smtClean="0"/>
              <a:t> not </a:t>
            </a:r>
            <a:r>
              <a:rPr lang="tr-TR" sz="1600" dirty="0" err="1" smtClean="0"/>
              <a:t>good</a:t>
            </a:r>
            <a:r>
              <a:rPr lang="tr-TR" sz="1600" dirty="0" smtClean="0"/>
              <a:t> </a:t>
            </a:r>
            <a:r>
              <a:rPr lang="tr-TR" sz="1600" dirty="0" err="1" smtClean="0"/>
              <a:t>for</a:t>
            </a:r>
            <a:r>
              <a:rPr lang="tr-TR" sz="1600" dirty="0" smtClean="0"/>
              <a:t> an </a:t>
            </a:r>
            <a:r>
              <a:rPr lang="tr-TR" sz="1600" dirty="0" err="1" smtClean="0"/>
              <a:t>open</a:t>
            </a:r>
            <a:r>
              <a:rPr lang="tr-TR" sz="1600" dirty="0" smtClean="0"/>
              <a:t> </a:t>
            </a:r>
            <a:r>
              <a:rPr lang="tr-TR" sz="1600" dirty="0" err="1" smtClean="0"/>
              <a:t>economy</a:t>
            </a:r>
            <a:r>
              <a:rPr lang="tr-TR" sz="1600" dirty="0" smtClean="0"/>
              <a:t> </a:t>
            </a:r>
            <a:r>
              <a:rPr lang="tr-TR" sz="1600" dirty="0" err="1" smtClean="0"/>
              <a:t>if</a:t>
            </a:r>
            <a:r>
              <a:rPr lang="tr-TR" sz="1600" dirty="0" smtClean="0"/>
              <a:t> it </a:t>
            </a:r>
            <a:r>
              <a:rPr lang="tr-TR" sz="1600" dirty="0" err="1" smtClean="0"/>
              <a:t>takes</a:t>
            </a:r>
            <a:r>
              <a:rPr lang="tr-TR" sz="1600" dirty="0" smtClean="0"/>
              <a:t> </a:t>
            </a:r>
            <a:r>
              <a:rPr lang="tr-TR" sz="1600" dirty="0" err="1" smtClean="0"/>
              <a:t>longer</a:t>
            </a:r>
            <a:r>
              <a:rPr lang="tr-TR" sz="1600" dirty="0" smtClean="0"/>
              <a:t> </a:t>
            </a:r>
            <a:r>
              <a:rPr lang="tr-TR" sz="1600" dirty="0" err="1" smtClean="0"/>
              <a:t>than</a:t>
            </a:r>
            <a:r>
              <a:rPr lang="tr-TR" sz="1600" dirty="0" smtClean="0"/>
              <a:t> </a:t>
            </a:r>
            <a:r>
              <a:rPr lang="tr-TR" sz="1600" dirty="0" err="1" smtClean="0"/>
              <a:t>two</a:t>
            </a:r>
            <a:r>
              <a:rPr lang="tr-TR" sz="1600" dirty="0" smtClean="0"/>
              <a:t> </a:t>
            </a:r>
            <a:r>
              <a:rPr lang="tr-TR" sz="1600" dirty="0" err="1" smtClean="0"/>
              <a:t>quarters</a:t>
            </a:r>
            <a:endParaRPr lang="tr-TR" sz="1600" dirty="0" smtClean="0"/>
          </a:p>
          <a:p>
            <a:pPr lvl="1"/>
            <a:endParaRPr lang="en-US" dirty="0" smtClean="0"/>
          </a:p>
          <a:p>
            <a:pPr lvl="2"/>
            <a:endParaRPr lang="en-US" dirty="0"/>
          </a:p>
        </p:txBody>
      </p:sp>
      <p:sp>
        <p:nvSpPr>
          <p:cNvPr id="6"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310259519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1390" name="think-cell Slide" r:id="rId4" imgW="444" imgH="446" progId="TCLayout.ActiveDocument.1">
                  <p:embed/>
                </p:oleObj>
              </mc:Choice>
              <mc:Fallback>
                <p:oleObj name="think-cell Slide" r:id="rId4" imgW="444" imgH="446" progId="TCLayout.ActiveDocument.1">
                  <p:embed/>
                  <p:pic>
                    <p:nvPicPr>
                      <p:cNvPr id="5" name="Nesne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Slayt Numarası Yer Tutucusu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pic>
        <p:nvPicPr>
          <p:cNvPr id="6" name="Resim 5"/>
          <p:cNvPicPr>
            <a:picLocks noChangeAspect="1"/>
          </p:cNvPicPr>
          <p:nvPr/>
        </p:nvPicPr>
        <p:blipFill rotWithShape="1">
          <a:blip r:embed="rId6">
            <a:extLst>
              <a:ext uri="{28A0092B-C50C-407E-A947-70E740481C1C}">
                <a14:useLocalDpi xmlns:a14="http://schemas.microsoft.com/office/drawing/2010/main" val="0"/>
              </a:ext>
            </a:extLst>
          </a:blip>
          <a:srcRect b="18120"/>
          <a:stretch/>
        </p:blipFill>
        <p:spPr>
          <a:xfrm>
            <a:off x="1337261" y="955339"/>
            <a:ext cx="6625639" cy="4392119"/>
          </a:xfrm>
          <a:prstGeom prst="rect">
            <a:avLst/>
          </a:prstGeom>
        </p:spPr>
      </p:pic>
      <p:sp>
        <p:nvSpPr>
          <p:cNvPr id="7" name="Metin kutusu 6"/>
          <p:cNvSpPr txBox="1"/>
          <p:nvPr/>
        </p:nvSpPr>
        <p:spPr>
          <a:xfrm>
            <a:off x="1116034" y="5497051"/>
            <a:ext cx="7387639" cy="830997"/>
          </a:xfrm>
          <a:prstGeom prst="rect">
            <a:avLst/>
          </a:prstGeom>
          <a:noFill/>
        </p:spPr>
        <p:txBody>
          <a:bodyPr wrap="square" rtlCol="0">
            <a:spAutoFit/>
          </a:bodyPr>
          <a:lstStyle/>
          <a:p>
            <a:r>
              <a:rPr lang="tr-TR" sz="2400" i="1" dirty="0" smtClean="0">
                <a:solidFill>
                  <a:srgbClr val="002060"/>
                </a:solidFill>
              </a:rPr>
              <a:t>‘’Are </a:t>
            </a:r>
            <a:r>
              <a:rPr lang="tr-TR" sz="2400" i="1" dirty="0" err="1" smtClean="0">
                <a:solidFill>
                  <a:srgbClr val="002060"/>
                </a:solidFill>
              </a:rPr>
              <a:t>you</a:t>
            </a:r>
            <a:r>
              <a:rPr lang="tr-TR" sz="2400" i="1" dirty="0" smtClean="0">
                <a:solidFill>
                  <a:srgbClr val="002060"/>
                </a:solidFill>
              </a:rPr>
              <a:t> </a:t>
            </a:r>
            <a:r>
              <a:rPr lang="tr-TR" sz="2400" i="1" dirty="0" err="1" smtClean="0">
                <a:solidFill>
                  <a:srgbClr val="002060"/>
                </a:solidFill>
              </a:rPr>
              <a:t>talking</a:t>
            </a:r>
            <a:r>
              <a:rPr lang="tr-TR" sz="2400" i="1" dirty="0" smtClean="0">
                <a:solidFill>
                  <a:srgbClr val="002060"/>
                </a:solidFill>
              </a:rPr>
              <a:t> </a:t>
            </a:r>
            <a:r>
              <a:rPr lang="tr-TR" sz="2400" i="1" dirty="0" err="1" smtClean="0">
                <a:solidFill>
                  <a:srgbClr val="002060"/>
                </a:solidFill>
              </a:rPr>
              <a:t>about</a:t>
            </a:r>
            <a:r>
              <a:rPr lang="tr-TR" sz="2400" i="1" dirty="0" smtClean="0">
                <a:solidFill>
                  <a:srgbClr val="002060"/>
                </a:solidFill>
              </a:rPr>
              <a:t> the </a:t>
            </a:r>
            <a:r>
              <a:rPr lang="tr-TR" sz="2400" b="1" i="1" dirty="0" err="1" smtClean="0">
                <a:solidFill>
                  <a:srgbClr val="002060"/>
                </a:solidFill>
              </a:rPr>
              <a:t>new</a:t>
            </a:r>
            <a:r>
              <a:rPr lang="tr-TR" sz="2400" b="1" i="1" dirty="0" smtClean="0">
                <a:solidFill>
                  <a:srgbClr val="002060"/>
                </a:solidFill>
              </a:rPr>
              <a:t> normal</a:t>
            </a:r>
            <a:r>
              <a:rPr lang="tr-TR" sz="2400" i="1" dirty="0" smtClean="0">
                <a:solidFill>
                  <a:srgbClr val="002060"/>
                </a:solidFill>
              </a:rPr>
              <a:t> of an </a:t>
            </a:r>
            <a:r>
              <a:rPr lang="tr-TR" sz="2400" i="1" dirty="0" err="1" smtClean="0">
                <a:solidFill>
                  <a:srgbClr val="002060"/>
                </a:solidFill>
              </a:rPr>
              <a:t>hour</a:t>
            </a:r>
            <a:r>
              <a:rPr lang="tr-TR" sz="2400" i="1" dirty="0" smtClean="0">
                <a:solidFill>
                  <a:srgbClr val="002060"/>
                </a:solidFill>
              </a:rPr>
              <a:t> </a:t>
            </a:r>
            <a:r>
              <a:rPr lang="tr-TR" sz="2400" i="1" dirty="0" err="1" smtClean="0">
                <a:solidFill>
                  <a:srgbClr val="002060"/>
                </a:solidFill>
              </a:rPr>
              <a:t>ago</a:t>
            </a:r>
            <a:r>
              <a:rPr lang="tr-TR" sz="2400" i="1" dirty="0" smtClean="0">
                <a:solidFill>
                  <a:srgbClr val="002060"/>
                </a:solidFill>
              </a:rPr>
              <a:t>, </a:t>
            </a:r>
            <a:r>
              <a:rPr lang="tr-TR" sz="2400" i="1" dirty="0" err="1" smtClean="0">
                <a:solidFill>
                  <a:srgbClr val="002060"/>
                </a:solidFill>
              </a:rPr>
              <a:t>or</a:t>
            </a:r>
            <a:r>
              <a:rPr lang="tr-TR" sz="2400" i="1" dirty="0" smtClean="0">
                <a:solidFill>
                  <a:srgbClr val="002060"/>
                </a:solidFill>
              </a:rPr>
              <a:t> is </a:t>
            </a:r>
            <a:r>
              <a:rPr lang="tr-TR" sz="2400" i="1" dirty="0" err="1" smtClean="0">
                <a:solidFill>
                  <a:srgbClr val="002060"/>
                </a:solidFill>
              </a:rPr>
              <a:t>there</a:t>
            </a:r>
            <a:r>
              <a:rPr lang="tr-TR" sz="2400" i="1" dirty="0" smtClean="0">
                <a:solidFill>
                  <a:srgbClr val="002060"/>
                </a:solidFill>
              </a:rPr>
              <a:t> a </a:t>
            </a:r>
            <a:r>
              <a:rPr lang="tr-TR" sz="2400" b="1" i="1" dirty="0" err="1" smtClean="0">
                <a:solidFill>
                  <a:srgbClr val="002060"/>
                </a:solidFill>
              </a:rPr>
              <a:t>new</a:t>
            </a:r>
            <a:r>
              <a:rPr lang="tr-TR" sz="2400" b="1" i="1" dirty="0" smtClean="0">
                <a:solidFill>
                  <a:srgbClr val="002060"/>
                </a:solidFill>
              </a:rPr>
              <a:t> </a:t>
            </a:r>
            <a:r>
              <a:rPr lang="tr-TR" sz="2400" b="1" i="1" dirty="0" err="1" smtClean="0">
                <a:solidFill>
                  <a:srgbClr val="002060"/>
                </a:solidFill>
              </a:rPr>
              <a:t>new</a:t>
            </a:r>
            <a:r>
              <a:rPr lang="tr-TR" sz="2400" b="1" i="1" dirty="0" smtClean="0">
                <a:solidFill>
                  <a:srgbClr val="002060"/>
                </a:solidFill>
              </a:rPr>
              <a:t> normal </a:t>
            </a:r>
            <a:r>
              <a:rPr lang="tr-TR" sz="2400" i="1" dirty="0" err="1" smtClean="0">
                <a:solidFill>
                  <a:srgbClr val="002060"/>
                </a:solidFill>
              </a:rPr>
              <a:t>right</a:t>
            </a:r>
            <a:r>
              <a:rPr lang="tr-TR" sz="2400" i="1" dirty="0" smtClean="0">
                <a:solidFill>
                  <a:srgbClr val="002060"/>
                </a:solidFill>
              </a:rPr>
              <a:t> </a:t>
            </a:r>
            <a:r>
              <a:rPr lang="tr-TR" sz="2400" i="1" dirty="0" err="1" smtClean="0">
                <a:solidFill>
                  <a:srgbClr val="002060"/>
                </a:solidFill>
              </a:rPr>
              <a:t>now</a:t>
            </a:r>
            <a:r>
              <a:rPr lang="tr-TR" sz="2400" i="1" dirty="0" smtClean="0">
                <a:solidFill>
                  <a:srgbClr val="002060"/>
                </a:solidFill>
              </a:rPr>
              <a:t>?’’</a:t>
            </a:r>
            <a:endParaRPr lang="en-GB" sz="2400" i="1" dirty="0">
              <a:solidFill>
                <a:srgbClr val="002060"/>
              </a:solidFill>
            </a:endParaRPr>
          </a:p>
        </p:txBody>
      </p:sp>
    </p:spTree>
    <p:extLst>
      <p:ext uri="{BB962C8B-B14F-4D97-AF65-F5344CB8AC3E}">
        <p14:creationId xmlns:p14="http://schemas.microsoft.com/office/powerpoint/2010/main" val="252724823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p:custDataLst>
              <p:tags r:id="rId2"/>
            </p:custDataLst>
            <p:extLst>
              <p:ext uri="{D42A27DB-BD31-4B8C-83A1-F6EECF244321}">
                <p14:modId xmlns:p14="http://schemas.microsoft.com/office/powerpoint/2010/main" val="6359627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9739" name="think-cell Slide" r:id="rId5" imgW="444" imgH="446" progId="TCLayout.ActiveDocument.1">
                  <p:embed/>
                </p:oleObj>
              </mc:Choice>
              <mc:Fallback>
                <p:oleObj name="think-cell Slide" r:id="rId5" imgW="444" imgH="446"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Dikdörtgen 3"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tr-TR" sz="40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Title 1"/>
          <p:cNvSpPr>
            <a:spLocks noGrp="1"/>
          </p:cNvSpPr>
          <p:nvPr>
            <p:ph type="title"/>
          </p:nvPr>
        </p:nvSpPr>
        <p:spPr>
          <a:xfrm>
            <a:off x="304800" y="1120390"/>
            <a:ext cx="8534400" cy="662036"/>
          </a:xfrm>
        </p:spPr>
        <p:txBody>
          <a:bodyPr/>
          <a:lstStyle/>
          <a:p>
            <a:r>
              <a:rPr lang="tr-TR" dirty="0" smtClean="0"/>
              <a:t>How it has </a:t>
            </a:r>
            <a:r>
              <a:rPr lang="tr-TR" dirty="0" err="1" smtClean="0"/>
              <a:t>changed</a:t>
            </a:r>
            <a:r>
              <a:rPr lang="tr-TR" dirty="0" smtClean="0"/>
              <a:t> </a:t>
            </a:r>
            <a:r>
              <a:rPr lang="tr-TR" dirty="0" err="1" smtClean="0"/>
              <a:t>so</a:t>
            </a:r>
            <a:r>
              <a:rPr lang="tr-TR" dirty="0" smtClean="0"/>
              <a:t> far in TR</a:t>
            </a:r>
            <a:endParaRPr lang="en-US" dirty="0"/>
          </a:p>
        </p:txBody>
      </p:sp>
      <p:sp>
        <p:nvSpPr>
          <p:cNvPr id="3" name="Content Placeholder 2"/>
          <p:cNvSpPr>
            <a:spLocks noGrp="1"/>
          </p:cNvSpPr>
          <p:nvPr>
            <p:ph idx="1"/>
          </p:nvPr>
        </p:nvSpPr>
        <p:spPr>
          <a:xfrm>
            <a:off x="304800" y="1936527"/>
            <a:ext cx="8560413" cy="4618582"/>
          </a:xfrm>
        </p:spPr>
        <p:txBody>
          <a:bodyPr>
            <a:normAutofit/>
          </a:bodyPr>
          <a:lstStyle/>
          <a:p>
            <a:r>
              <a:rPr lang="tr-TR" sz="2400" dirty="0" smtClean="0"/>
              <a:t>First COVID-19 </a:t>
            </a:r>
            <a:r>
              <a:rPr lang="tr-TR" sz="2400" dirty="0" err="1" smtClean="0"/>
              <a:t>case</a:t>
            </a:r>
            <a:r>
              <a:rPr lang="tr-TR" sz="2400" dirty="0" smtClean="0"/>
              <a:t> of </a:t>
            </a:r>
            <a:r>
              <a:rPr lang="tr-TR" sz="2400" dirty="0" err="1" smtClean="0"/>
              <a:t>Wuhan</a:t>
            </a:r>
            <a:r>
              <a:rPr lang="tr-TR" sz="2400" dirty="0" smtClean="0"/>
              <a:t> </a:t>
            </a:r>
            <a:r>
              <a:rPr lang="tr-TR" sz="2400" dirty="0" err="1" smtClean="0"/>
              <a:t>was</a:t>
            </a:r>
            <a:r>
              <a:rPr lang="tr-TR" sz="2400" dirty="0" smtClean="0"/>
              <a:t> in </a:t>
            </a:r>
            <a:r>
              <a:rPr lang="tr-TR" sz="2400" dirty="0" err="1" smtClean="0"/>
              <a:t>December</a:t>
            </a:r>
            <a:r>
              <a:rPr lang="tr-TR" sz="2400" dirty="0" smtClean="0"/>
              <a:t> 2019</a:t>
            </a:r>
          </a:p>
          <a:p>
            <a:pPr lvl="1"/>
            <a:r>
              <a:rPr lang="tr-TR" sz="2200" dirty="0" err="1" smtClean="0"/>
              <a:t>It</a:t>
            </a:r>
            <a:r>
              <a:rPr lang="tr-TR" sz="2200" dirty="0" smtClean="0"/>
              <a:t> </a:t>
            </a:r>
            <a:r>
              <a:rPr lang="tr-TR" sz="2200" dirty="0" err="1" smtClean="0"/>
              <a:t>was</a:t>
            </a:r>
            <a:r>
              <a:rPr lang="tr-TR" sz="2200" dirty="0" smtClean="0"/>
              <a:t> a </a:t>
            </a:r>
            <a:r>
              <a:rPr lang="tr-TR" sz="2200" dirty="0" err="1" smtClean="0"/>
              <a:t>news</a:t>
            </a:r>
            <a:r>
              <a:rPr lang="tr-TR" sz="2200" dirty="0" smtClean="0"/>
              <a:t> </a:t>
            </a:r>
            <a:r>
              <a:rPr lang="tr-TR" sz="2200" dirty="0" err="1" smtClean="0"/>
              <a:t>item</a:t>
            </a:r>
            <a:r>
              <a:rPr lang="tr-TR" sz="2200" dirty="0"/>
              <a:t> </a:t>
            </a:r>
            <a:r>
              <a:rPr lang="tr-TR" sz="2200" dirty="0" err="1" smtClean="0"/>
              <a:t>from</a:t>
            </a:r>
            <a:r>
              <a:rPr lang="tr-TR" sz="2200" dirty="0" smtClean="0"/>
              <a:t> a </a:t>
            </a:r>
            <a:r>
              <a:rPr lang="tr-TR" sz="2200" dirty="0" err="1" smtClean="0"/>
              <a:t>faraway</a:t>
            </a:r>
            <a:r>
              <a:rPr lang="tr-TR" sz="2200" dirty="0" smtClean="0"/>
              <a:t> </a:t>
            </a:r>
            <a:r>
              <a:rPr lang="tr-TR" sz="2200" dirty="0" err="1" smtClean="0"/>
              <a:t>country</a:t>
            </a:r>
            <a:endParaRPr lang="en-US" sz="2200" dirty="0" smtClean="0"/>
          </a:p>
          <a:p>
            <a:r>
              <a:rPr lang="tr-TR" sz="2400" dirty="0" err="1" smtClean="0"/>
              <a:t>Then</a:t>
            </a:r>
            <a:r>
              <a:rPr lang="tr-TR" sz="2400" dirty="0" smtClean="0"/>
              <a:t> </a:t>
            </a:r>
            <a:r>
              <a:rPr lang="tr-TR" sz="2400" dirty="0" err="1" smtClean="0"/>
              <a:t>Lombardia</a:t>
            </a:r>
            <a:r>
              <a:rPr lang="tr-TR" sz="2400" dirty="0" smtClean="0"/>
              <a:t> has </a:t>
            </a:r>
            <a:r>
              <a:rPr lang="tr-TR" sz="2400" dirty="0" err="1" smtClean="0"/>
              <a:t>become</a:t>
            </a:r>
            <a:r>
              <a:rPr lang="tr-TR" sz="2400" dirty="0" smtClean="0"/>
              <a:t> </a:t>
            </a:r>
            <a:r>
              <a:rPr lang="tr-TR" sz="2400" dirty="0" err="1" smtClean="0"/>
              <a:t>the</a:t>
            </a:r>
            <a:r>
              <a:rPr lang="tr-TR" sz="2400" dirty="0" smtClean="0"/>
              <a:t> </a:t>
            </a:r>
            <a:r>
              <a:rPr lang="tr-TR" sz="2400" dirty="0" err="1" smtClean="0"/>
              <a:t>epicenter</a:t>
            </a:r>
            <a:r>
              <a:rPr lang="tr-TR" sz="2400" dirty="0" smtClean="0"/>
              <a:t> in </a:t>
            </a:r>
            <a:r>
              <a:rPr lang="tr-TR" sz="2400" dirty="0" err="1" smtClean="0"/>
              <a:t>February</a:t>
            </a:r>
            <a:r>
              <a:rPr lang="tr-TR" sz="2400" dirty="0" smtClean="0"/>
              <a:t> 2020</a:t>
            </a:r>
            <a:endParaRPr lang="en-US" sz="2400" dirty="0" smtClean="0"/>
          </a:p>
          <a:p>
            <a:pPr lvl="1"/>
            <a:r>
              <a:rPr lang="tr-TR" sz="2200" dirty="0" err="1" smtClean="0"/>
              <a:t>Although</a:t>
            </a:r>
            <a:r>
              <a:rPr lang="tr-TR" sz="2200" dirty="0" smtClean="0"/>
              <a:t> </a:t>
            </a:r>
            <a:r>
              <a:rPr lang="tr-TR" sz="2200" dirty="0" err="1" smtClean="0"/>
              <a:t>Mediterranean</a:t>
            </a:r>
            <a:r>
              <a:rPr lang="tr-TR" sz="2200" dirty="0" smtClean="0"/>
              <a:t>, </a:t>
            </a:r>
            <a:r>
              <a:rPr lang="tr-TR" sz="2200" dirty="0" err="1" smtClean="0"/>
              <a:t>still</a:t>
            </a:r>
            <a:r>
              <a:rPr lang="tr-TR" sz="2200" dirty="0" smtClean="0"/>
              <a:t> </a:t>
            </a:r>
            <a:r>
              <a:rPr lang="tr-TR" sz="2200" dirty="0" err="1" smtClean="0"/>
              <a:t>faraway</a:t>
            </a:r>
            <a:r>
              <a:rPr lang="tr-TR" sz="2200" dirty="0" smtClean="0"/>
              <a:t> </a:t>
            </a:r>
            <a:r>
              <a:rPr lang="tr-TR" sz="2200" dirty="0" err="1" smtClean="0"/>
              <a:t>from</a:t>
            </a:r>
            <a:r>
              <a:rPr lang="tr-TR" sz="2200" dirty="0" smtClean="0"/>
              <a:t> </a:t>
            </a:r>
            <a:r>
              <a:rPr lang="tr-TR" sz="2200" dirty="0" err="1" smtClean="0"/>
              <a:t>Turks</a:t>
            </a:r>
            <a:endParaRPr lang="en-US" sz="2200" dirty="0" smtClean="0"/>
          </a:p>
          <a:p>
            <a:r>
              <a:rPr lang="tr-TR" sz="2400" dirty="0" smtClean="0"/>
              <a:t>WHO </a:t>
            </a:r>
            <a:r>
              <a:rPr lang="tr-TR" sz="2400" dirty="0" err="1" smtClean="0"/>
              <a:t>declared</a:t>
            </a:r>
            <a:r>
              <a:rPr lang="tr-TR" sz="2400" dirty="0" smtClean="0"/>
              <a:t> COVID-19 </a:t>
            </a:r>
            <a:r>
              <a:rPr lang="tr-TR" sz="2400" dirty="0" err="1" smtClean="0"/>
              <a:t>outbreak</a:t>
            </a:r>
            <a:r>
              <a:rPr lang="tr-TR" sz="2400" dirty="0" smtClean="0"/>
              <a:t> a </a:t>
            </a:r>
            <a:r>
              <a:rPr lang="tr-TR" sz="2400" dirty="0" err="1" smtClean="0"/>
              <a:t>pandemic</a:t>
            </a:r>
            <a:endParaRPr lang="en-US" sz="2400" dirty="0" smtClean="0">
              <a:solidFill>
                <a:srgbClr val="FF0000"/>
              </a:solidFill>
            </a:endParaRPr>
          </a:p>
          <a:p>
            <a:pPr lvl="1"/>
            <a:r>
              <a:rPr lang="tr-TR" sz="2200" dirty="0" err="1" smtClean="0"/>
              <a:t>Still</a:t>
            </a:r>
            <a:r>
              <a:rPr lang="tr-TR" sz="2200" dirty="0" smtClean="0"/>
              <a:t> </a:t>
            </a:r>
            <a:r>
              <a:rPr lang="tr-TR" sz="2200" dirty="0" err="1" smtClean="0"/>
              <a:t>no</a:t>
            </a:r>
            <a:r>
              <a:rPr lang="tr-TR" sz="2200" dirty="0" smtClean="0"/>
              <a:t> </a:t>
            </a:r>
            <a:r>
              <a:rPr lang="tr-TR" sz="2200" dirty="0" err="1" smtClean="0"/>
              <a:t>campaign</a:t>
            </a:r>
            <a:r>
              <a:rPr lang="tr-TR" sz="2200" dirty="0" smtClean="0"/>
              <a:t> here</a:t>
            </a:r>
          </a:p>
          <a:p>
            <a:pPr lvl="1"/>
            <a:r>
              <a:rPr lang="tr-TR" sz="2200" dirty="0" err="1" smtClean="0"/>
              <a:t>We</a:t>
            </a:r>
            <a:r>
              <a:rPr lang="tr-TR" sz="2200" dirty="0" smtClean="0"/>
              <a:t> </a:t>
            </a:r>
            <a:r>
              <a:rPr lang="tr-TR" sz="2200" dirty="0" err="1" smtClean="0"/>
              <a:t>have</a:t>
            </a:r>
            <a:r>
              <a:rPr lang="tr-TR" sz="2200" dirty="0" smtClean="0"/>
              <a:t> </a:t>
            </a:r>
            <a:r>
              <a:rPr lang="tr-TR" sz="2200" dirty="0" err="1" smtClean="0"/>
              <a:t>started</a:t>
            </a:r>
            <a:r>
              <a:rPr lang="tr-TR" sz="2200" dirty="0" smtClean="0"/>
              <a:t> </a:t>
            </a:r>
            <a:r>
              <a:rPr lang="tr-TR" sz="2200" dirty="0" err="1" smtClean="0"/>
              <a:t>learning</a:t>
            </a:r>
            <a:r>
              <a:rPr lang="tr-TR" sz="2200" dirty="0" smtClean="0"/>
              <a:t> </a:t>
            </a:r>
            <a:r>
              <a:rPr lang="tr-TR" sz="2200" dirty="0" err="1" smtClean="0"/>
              <a:t>about</a:t>
            </a:r>
            <a:r>
              <a:rPr lang="tr-TR" sz="2200" dirty="0" smtClean="0"/>
              <a:t> </a:t>
            </a:r>
            <a:r>
              <a:rPr lang="tr-TR" sz="2200" dirty="0" err="1" smtClean="0"/>
              <a:t>physical</a:t>
            </a:r>
            <a:r>
              <a:rPr lang="tr-TR" sz="2200" dirty="0" smtClean="0"/>
              <a:t> </a:t>
            </a:r>
            <a:r>
              <a:rPr lang="tr-TR" sz="2200" dirty="0" err="1" smtClean="0"/>
              <a:t>distancing</a:t>
            </a:r>
            <a:r>
              <a:rPr lang="tr-TR" sz="2200" dirty="0" smtClean="0"/>
              <a:t> </a:t>
            </a:r>
            <a:r>
              <a:rPr lang="tr-TR" sz="2200" dirty="0" err="1" smtClean="0"/>
              <a:t>after</a:t>
            </a:r>
            <a:r>
              <a:rPr lang="tr-TR" sz="2200" dirty="0" smtClean="0"/>
              <a:t> </a:t>
            </a:r>
            <a:r>
              <a:rPr lang="tr-TR" sz="2200" dirty="0" err="1" smtClean="0"/>
              <a:t>the</a:t>
            </a:r>
            <a:r>
              <a:rPr lang="tr-TR" sz="2200" dirty="0" smtClean="0"/>
              <a:t> </a:t>
            </a:r>
            <a:r>
              <a:rPr lang="tr-TR" sz="2200" dirty="0" err="1" smtClean="0"/>
              <a:t>Minister</a:t>
            </a:r>
            <a:r>
              <a:rPr lang="tr-TR" sz="2200" dirty="0" smtClean="0"/>
              <a:t> of </a:t>
            </a:r>
            <a:r>
              <a:rPr lang="tr-TR" sz="2200" dirty="0" err="1" smtClean="0"/>
              <a:t>Health</a:t>
            </a:r>
            <a:r>
              <a:rPr lang="tr-TR" sz="2200" dirty="0" smtClean="0"/>
              <a:t> has </a:t>
            </a:r>
            <a:r>
              <a:rPr lang="tr-TR" sz="2200" dirty="0" err="1" smtClean="0"/>
              <a:t>started</a:t>
            </a:r>
            <a:r>
              <a:rPr lang="tr-TR" sz="2200" dirty="0" smtClean="0"/>
              <a:t> his </a:t>
            </a:r>
            <a:r>
              <a:rPr lang="tr-TR" sz="2200" dirty="0" err="1" smtClean="0"/>
              <a:t>daily</a:t>
            </a:r>
            <a:r>
              <a:rPr lang="tr-TR" sz="2200" dirty="0" smtClean="0"/>
              <a:t> </a:t>
            </a:r>
            <a:r>
              <a:rPr lang="tr-TR" sz="2200" dirty="0" err="1" smtClean="0"/>
              <a:t>briefings</a:t>
            </a:r>
            <a:r>
              <a:rPr lang="tr-TR" sz="2200" dirty="0" smtClean="0"/>
              <a:t> in </a:t>
            </a:r>
            <a:r>
              <a:rPr lang="tr-TR" sz="2200" dirty="0" err="1" smtClean="0"/>
              <a:t>March</a:t>
            </a:r>
            <a:r>
              <a:rPr lang="tr-TR" sz="2200" dirty="0" smtClean="0"/>
              <a:t> 11 </a:t>
            </a:r>
            <a:endParaRPr lang="en-US" sz="2200" dirty="0" smtClean="0">
              <a:solidFill>
                <a:srgbClr val="FF0000"/>
              </a:solidFill>
            </a:endParaRPr>
          </a:p>
          <a:p>
            <a:pPr marL="457200" lvl="1" indent="0">
              <a:buNone/>
            </a:pPr>
            <a:endParaRPr lang="en-US" sz="2400" dirty="0"/>
          </a:p>
        </p:txBody>
      </p:sp>
      <p:sp>
        <p:nvSpPr>
          <p:cNvPr id="7" name="Slayt Numarası Yer Tutucusu 3"/>
          <p:cNvSpPr>
            <a:spLocks noGrp="1"/>
          </p:cNvSpPr>
          <p:nvPr>
            <p:ph type="sldNum" sz="quarter" idx="11"/>
          </p:nvPr>
        </p:nvSpPr>
        <p:spPr>
          <a:xfrm>
            <a:off x="8305800" y="110836"/>
            <a:ext cx="838200" cy="42574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5078687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p:custDataLst>
              <p:tags r:id="rId2"/>
            </p:custDataLst>
            <p:extLst>
              <p:ext uri="{D42A27DB-BD31-4B8C-83A1-F6EECF244321}">
                <p14:modId xmlns:p14="http://schemas.microsoft.com/office/powerpoint/2010/main" val="10750754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1787" name="think-cell Slide" r:id="rId4" imgW="444" imgH="446" progId="TCLayout.ActiveDocument.1">
                  <p:embed/>
                </p:oleObj>
              </mc:Choice>
              <mc:Fallback>
                <p:oleObj name="think-cell Slide" r:id="rId4" imgW="444" imgH="446" progId="TCLayout.ActiveDocument.1">
                  <p:embed/>
                  <p:pic>
                    <p:nvPicPr>
                      <p:cNvPr id="5" name="Nesne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304800" y="1079035"/>
            <a:ext cx="8534400" cy="492034"/>
          </a:xfrm>
        </p:spPr>
        <p:txBody>
          <a:bodyPr/>
          <a:lstStyle/>
          <a:p>
            <a:r>
              <a:rPr lang="en-US" sz="4400" dirty="0" smtClean="0"/>
              <a:t>Framework</a:t>
            </a:r>
            <a:endParaRPr lang="en-US" sz="4400" dirty="0"/>
          </a:p>
        </p:txBody>
      </p:sp>
      <p:sp>
        <p:nvSpPr>
          <p:cNvPr id="3" name="Content Placeholder 2"/>
          <p:cNvSpPr>
            <a:spLocks noGrp="1"/>
          </p:cNvSpPr>
          <p:nvPr>
            <p:ph idx="1"/>
          </p:nvPr>
        </p:nvSpPr>
        <p:spPr>
          <a:xfrm>
            <a:off x="304800" y="1739501"/>
            <a:ext cx="8534400" cy="4591592"/>
          </a:xfrm>
        </p:spPr>
        <p:txBody>
          <a:bodyPr/>
          <a:lstStyle/>
          <a:p>
            <a:r>
              <a:rPr lang="en-US" sz="2800" dirty="0"/>
              <a:t>How deeply we were all wrong in global risk assessment?</a:t>
            </a:r>
          </a:p>
          <a:p>
            <a:pPr lvl="1"/>
            <a:r>
              <a:rPr lang="en-US" sz="2400" dirty="0"/>
              <a:t>It’s not only about </a:t>
            </a:r>
            <a:r>
              <a:rPr lang="en-US" sz="2400" dirty="0" smtClean="0"/>
              <a:t>Turkey</a:t>
            </a:r>
          </a:p>
          <a:p>
            <a:r>
              <a:rPr lang="en-US" sz="2800" dirty="0" smtClean="0"/>
              <a:t>First </a:t>
            </a:r>
            <a:r>
              <a:rPr lang="en-US" sz="2800" dirty="0" smtClean="0"/>
              <a:t>notes </a:t>
            </a:r>
            <a:r>
              <a:rPr lang="en-US" sz="2800" dirty="0"/>
              <a:t>on Turkey</a:t>
            </a:r>
          </a:p>
          <a:p>
            <a:pPr lvl="1"/>
            <a:r>
              <a:rPr lang="en-US" sz="2400" dirty="0"/>
              <a:t>Why expect more damage in countries like Turkey</a:t>
            </a:r>
            <a:r>
              <a:rPr lang="en-US" sz="2400" dirty="0" smtClean="0"/>
              <a:t>?</a:t>
            </a:r>
          </a:p>
          <a:p>
            <a:r>
              <a:rPr lang="en-US" sz="2800" dirty="0" smtClean="0"/>
              <a:t>Impact </a:t>
            </a:r>
            <a:r>
              <a:rPr lang="en-US" sz="2800" dirty="0"/>
              <a:t>assessment in Turkey</a:t>
            </a:r>
          </a:p>
          <a:p>
            <a:pPr lvl="1"/>
            <a:r>
              <a:rPr lang="en-US" sz="2400" dirty="0"/>
              <a:t>What to expect for </a:t>
            </a:r>
            <a:r>
              <a:rPr lang="en-US" sz="2400" dirty="0" smtClean="0"/>
              <a:t>2020 now</a:t>
            </a:r>
            <a:r>
              <a:rPr lang="en-US" sz="2400" dirty="0" smtClean="0"/>
              <a:t>?</a:t>
            </a:r>
          </a:p>
          <a:p>
            <a:pPr lvl="2"/>
            <a:r>
              <a:rPr lang="en-US" sz="2000" dirty="0" smtClean="0"/>
              <a:t>Negative growth</a:t>
            </a:r>
          </a:p>
          <a:p>
            <a:pPr lvl="2"/>
            <a:r>
              <a:rPr lang="en-US" sz="2000" dirty="0" smtClean="0"/>
              <a:t>Rising unemployment</a:t>
            </a:r>
            <a:endParaRPr lang="en-US" sz="2000" dirty="0"/>
          </a:p>
          <a:p>
            <a:pPr marL="57150" indent="0">
              <a:buNone/>
            </a:pPr>
            <a:endParaRPr lang="en-US" sz="2000" dirty="0" smtClean="0"/>
          </a:p>
        </p:txBody>
      </p:sp>
      <p:sp>
        <p:nvSpPr>
          <p:cNvPr id="6"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327338769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439" name="think-cell Slide" r:id="rId5" imgW="444" imgH="446" progId="TCLayout.ActiveDocument.1">
                  <p:embed/>
                </p:oleObj>
              </mc:Choice>
              <mc:Fallback>
                <p:oleObj name="think-cell Slide" r:id="rId5" imgW="444" imgH="446" progId="TCLayout.ActiveDocument.1">
                  <p:embed/>
                  <p:pic>
                    <p:nvPicPr>
                      <p:cNvPr id="5" name="Nesne 4"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Dikdörtgen 13"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fontAlgn="base">
              <a:spcBef>
                <a:spcPct val="0"/>
              </a:spcBef>
              <a:spcAft>
                <a:spcPct val="0"/>
              </a:spcAft>
            </a:pPr>
            <a:endParaRPr kumimoji="0" lang="tr-TR" sz="36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graphicFrame>
        <p:nvGraphicFramePr>
          <p:cNvPr id="6" name="Tablo 5"/>
          <p:cNvGraphicFramePr>
            <a:graphicFrameLocks noGrp="1"/>
          </p:cNvGraphicFramePr>
          <p:nvPr>
            <p:extLst/>
          </p:nvPr>
        </p:nvGraphicFramePr>
        <p:xfrm>
          <a:off x="674133" y="1471301"/>
          <a:ext cx="8279999" cy="2441391"/>
        </p:xfrm>
        <a:graphic>
          <a:graphicData uri="http://schemas.openxmlformats.org/drawingml/2006/table">
            <a:tbl>
              <a:tblPr firstRow="1" bandRow="1">
                <a:tableStyleId>{5C22544A-7EE6-4342-B048-85BDC9FD1C3A}</a:tableStyleId>
              </a:tblPr>
              <a:tblGrid>
                <a:gridCol w="453322">
                  <a:extLst>
                    <a:ext uri="{9D8B030D-6E8A-4147-A177-3AD203B41FA5}">
                      <a16:colId xmlns:a16="http://schemas.microsoft.com/office/drawing/2014/main" xmlns="" val="2356664358"/>
                    </a:ext>
                  </a:extLst>
                </a:gridCol>
                <a:gridCol w="1144119">
                  <a:extLst>
                    <a:ext uri="{9D8B030D-6E8A-4147-A177-3AD203B41FA5}">
                      <a16:colId xmlns:a16="http://schemas.microsoft.com/office/drawing/2014/main" xmlns="" val="136052573"/>
                    </a:ext>
                  </a:extLst>
                </a:gridCol>
                <a:gridCol w="1144119">
                  <a:extLst>
                    <a:ext uri="{9D8B030D-6E8A-4147-A177-3AD203B41FA5}">
                      <a16:colId xmlns:a16="http://schemas.microsoft.com/office/drawing/2014/main" xmlns="" val="1212203415"/>
                    </a:ext>
                  </a:extLst>
                </a:gridCol>
                <a:gridCol w="1144119">
                  <a:extLst>
                    <a:ext uri="{9D8B030D-6E8A-4147-A177-3AD203B41FA5}">
                      <a16:colId xmlns:a16="http://schemas.microsoft.com/office/drawing/2014/main" xmlns="" val="1219707229"/>
                    </a:ext>
                  </a:extLst>
                </a:gridCol>
                <a:gridCol w="1144119">
                  <a:extLst>
                    <a:ext uri="{9D8B030D-6E8A-4147-A177-3AD203B41FA5}">
                      <a16:colId xmlns:a16="http://schemas.microsoft.com/office/drawing/2014/main" xmlns="" val="2974463444"/>
                    </a:ext>
                  </a:extLst>
                </a:gridCol>
                <a:gridCol w="1144119">
                  <a:extLst>
                    <a:ext uri="{9D8B030D-6E8A-4147-A177-3AD203B41FA5}">
                      <a16:colId xmlns:a16="http://schemas.microsoft.com/office/drawing/2014/main" xmlns="" val="394844845"/>
                    </a:ext>
                  </a:extLst>
                </a:gridCol>
                <a:gridCol w="977042">
                  <a:extLst>
                    <a:ext uri="{9D8B030D-6E8A-4147-A177-3AD203B41FA5}">
                      <a16:colId xmlns:a16="http://schemas.microsoft.com/office/drawing/2014/main" xmlns="" val="204006988"/>
                    </a:ext>
                  </a:extLst>
                </a:gridCol>
                <a:gridCol w="1129040">
                  <a:extLst>
                    <a:ext uri="{9D8B030D-6E8A-4147-A177-3AD203B41FA5}">
                      <a16:colId xmlns:a16="http://schemas.microsoft.com/office/drawing/2014/main" xmlns="" val="1810042700"/>
                    </a:ext>
                  </a:extLst>
                </a:gridCol>
              </a:tblGrid>
              <a:tr h="222353">
                <a:tc>
                  <a:txBody>
                    <a:bodyPr/>
                    <a:lstStyle/>
                    <a:p>
                      <a:pPr algn="ctr"/>
                      <a:endParaRPr lang="en-GB" sz="900" b="1" dirty="0"/>
                    </a:p>
                  </a:txBody>
                  <a:tcPr anchor="ctr">
                    <a:noFill/>
                  </a:tcPr>
                </a:tc>
                <a:tc>
                  <a:txBody>
                    <a:bodyPr/>
                    <a:lstStyle/>
                    <a:p>
                      <a:pPr algn="ctr"/>
                      <a:r>
                        <a:rPr lang="tr-TR" sz="900" dirty="0" smtClean="0">
                          <a:solidFill>
                            <a:schemeClr val="tx1"/>
                          </a:solidFill>
                        </a:rPr>
                        <a:t>2008</a:t>
                      </a:r>
                      <a:endParaRPr lang="en-GB" sz="900" dirty="0">
                        <a:solidFill>
                          <a:schemeClr val="tx1"/>
                        </a:solidFill>
                      </a:endParaRPr>
                    </a:p>
                  </a:txBody>
                  <a:tcPr anchor="ctr">
                    <a:noFill/>
                  </a:tcPr>
                </a:tc>
                <a:tc>
                  <a:txBody>
                    <a:bodyPr/>
                    <a:lstStyle/>
                    <a:p>
                      <a:pPr algn="ctr"/>
                      <a:r>
                        <a:rPr lang="tr-TR" sz="900" dirty="0" smtClean="0">
                          <a:solidFill>
                            <a:schemeClr val="tx1"/>
                          </a:solidFill>
                        </a:rPr>
                        <a:t>2010</a:t>
                      </a:r>
                      <a:endParaRPr lang="en-GB" sz="900" dirty="0">
                        <a:solidFill>
                          <a:schemeClr val="tx1"/>
                        </a:solidFill>
                      </a:endParaRPr>
                    </a:p>
                  </a:txBody>
                  <a:tcPr anchor="ctr">
                    <a:noFill/>
                  </a:tcPr>
                </a:tc>
                <a:tc>
                  <a:txBody>
                    <a:bodyPr/>
                    <a:lstStyle/>
                    <a:p>
                      <a:pPr algn="ctr"/>
                      <a:r>
                        <a:rPr lang="tr-TR" sz="900" dirty="0" smtClean="0">
                          <a:solidFill>
                            <a:schemeClr val="tx1"/>
                          </a:solidFill>
                        </a:rPr>
                        <a:t>2012</a:t>
                      </a:r>
                      <a:endParaRPr lang="en-GB" sz="900" dirty="0">
                        <a:solidFill>
                          <a:schemeClr val="tx1"/>
                        </a:solidFill>
                      </a:endParaRPr>
                    </a:p>
                  </a:txBody>
                  <a:tcPr anchor="ctr">
                    <a:noFill/>
                  </a:tcPr>
                </a:tc>
                <a:tc>
                  <a:txBody>
                    <a:bodyPr/>
                    <a:lstStyle/>
                    <a:p>
                      <a:pPr algn="ctr"/>
                      <a:r>
                        <a:rPr lang="tr-TR" sz="900" dirty="0" smtClean="0">
                          <a:solidFill>
                            <a:schemeClr val="tx1"/>
                          </a:solidFill>
                        </a:rPr>
                        <a:t>2014</a:t>
                      </a:r>
                      <a:endParaRPr lang="en-GB" sz="900" dirty="0">
                        <a:solidFill>
                          <a:schemeClr val="tx1"/>
                        </a:solidFill>
                      </a:endParaRPr>
                    </a:p>
                  </a:txBody>
                  <a:tcPr anchor="ctr">
                    <a:noFill/>
                  </a:tcPr>
                </a:tc>
                <a:tc>
                  <a:txBody>
                    <a:bodyPr/>
                    <a:lstStyle/>
                    <a:p>
                      <a:pPr algn="ctr"/>
                      <a:r>
                        <a:rPr lang="tr-TR" sz="900" dirty="0" smtClean="0">
                          <a:solidFill>
                            <a:schemeClr val="tx1"/>
                          </a:solidFill>
                        </a:rPr>
                        <a:t>2016</a:t>
                      </a:r>
                      <a:endParaRPr lang="en-GB" sz="900" dirty="0">
                        <a:solidFill>
                          <a:schemeClr val="tx1"/>
                        </a:solidFill>
                      </a:endParaRPr>
                    </a:p>
                  </a:txBody>
                  <a:tcPr anchor="ctr">
                    <a:noFill/>
                  </a:tcPr>
                </a:tc>
                <a:tc>
                  <a:txBody>
                    <a:bodyPr/>
                    <a:lstStyle/>
                    <a:p>
                      <a:pPr algn="ctr"/>
                      <a:r>
                        <a:rPr lang="tr-TR" sz="900" dirty="0" smtClean="0">
                          <a:solidFill>
                            <a:schemeClr val="tx1"/>
                          </a:solidFill>
                        </a:rPr>
                        <a:t>2018</a:t>
                      </a:r>
                      <a:endParaRPr lang="en-GB" sz="900" dirty="0">
                        <a:solidFill>
                          <a:schemeClr val="tx1"/>
                        </a:solidFill>
                      </a:endParaRPr>
                    </a:p>
                  </a:txBody>
                  <a:tcPr anchor="ctr">
                    <a:noFill/>
                  </a:tcPr>
                </a:tc>
                <a:tc>
                  <a:txBody>
                    <a:bodyPr/>
                    <a:lstStyle/>
                    <a:p>
                      <a:pPr algn="ctr"/>
                      <a:r>
                        <a:rPr lang="tr-TR" sz="900" dirty="0" smtClean="0">
                          <a:solidFill>
                            <a:schemeClr val="tx1"/>
                          </a:solidFill>
                        </a:rPr>
                        <a:t>2020</a:t>
                      </a:r>
                      <a:endParaRPr lang="en-GB" sz="900" dirty="0">
                        <a:solidFill>
                          <a:schemeClr val="tx1"/>
                        </a:solidFill>
                      </a:endParaRPr>
                    </a:p>
                  </a:txBody>
                  <a:tcPr anchor="ctr">
                    <a:noFill/>
                  </a:tcPr>
                </a:tc>
                <a:extLst>
                  <a:ext uri="{0D108BD9-81ED-4DB2-BD59-A6C34878D82A}">
                    <a16:rowId xmlns:a16="http://schemas.microsoft.com/office/drawing/2014/main" xmlns="" val="3646445720"/>
                  </a:ext>
                </a:extLst>
              </a:tr>
              <a:tr h="489176">
                <a:tc>
                  <a:txBody>
                    <a:bodyPr/>
                    <a:lstStyle/>
                    <a:p>
                      <a:pPr algn="ctr"/>
                      <a:r>
                        <a:rPr lang="tr-TR" sz="1100" b="1" dirty="0" smtClean="0"/>
                        <a:t>1.</a:t>
                      </a:r>
                      <a:endParaRPr lang="en-GB" sz="1100" b="1" dirty="0"/>
                    </a:p>
                  </a:txBody>
                  <a:tcPr anchor="ctr">
                    <a:noFill/>
                  </a:tcPr>
                </a:tc>
                <a:tc>
                  <a:txBody>
                    <a:bodyPr/>
                    <a:lstStyle/>
                    <a:p>
                      <a:pPr algn="ctr"/>
                      <a:r>
                        <a:rPr lang="tr-TR" sz="900" b="1" dirty="0" err="1" smtClean="0">
                          <a:solidFill>
                            <a:schemeClr val="bg1"/>
                          </a:solidFill>
                        </a:rPr>
                        <a:t>Blow</a:t>
                      </a:r>
                      <a:r>
                        <a:rPr lang="tr-TR" sz="900" b="1" dirty="0" smtClean="0">
                          <a:solidFill>
                            <a:schemeClr val="bg1"/>
                          </a:solidFill>
                        </a:rPr>
                        <a:t> </a:t>
                      </a:r>
                      <a:r>
                        <a:rPr lang="tr-TR" sz="900" b="1" dirty="0" err="1" smtClean="0">
                          <a:solidFill>
                            <a:schemeClr val="bg1"/>
                          </a:solidFill>
                        </a:rPr>
                        <a:t>up</a:t>
                      </a:r>
                      <a:r>
                        <a:rPr lang="tr-TR" sz="900" b="1" dirty="0" smtClean="0">
                          <a:solidFill>
                            <a:schemeClr val="bg1"/>
                          </a:solidFill>
                        </a:rPr>
                        <a:t> in </a:t>
                      </a:r>
                      <a:r>
                        <a:rPr lang="tr-TR" sz="900" b="1" dirty="0" err="1" smtClean="0">
                          <a:solidFill>
                            <a:schemeClr val="bg1"/>
                          </a:solidFill>
                        </a:rPr>
                        <a:t>asset</a:t>
                      </a:r>
                      <a:r>
                        <a:rPr lang="tr-TR" sz="900" b="1" dirty="0" smtClean="0">
                          <a:solidFill>
                            <a:schemeClr val="bg1"/>
                          </a:solidFill>
                        </a:rPr>
                        <a:t> </a:t>
                      </a:r>
                      <a:r>
                        <a:rPr lang="tr-TR" sz="900" b="1" dirty="0" err="1" smtClean="0">
                          <a:solidFill>
                            <a:schemeClr val="bg1"/>
                          </a:solidFill>
                        </a:rPr>
                        <a:t>prices</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Asset</a:t>
                      </a:r>
                      <a:r>
                        <a:rPr lang="tr-TR" sz="900" b="1" dirty="0" smtClean="0">
                          <a:solidFill>
                            <a:schemeClr val="bg1"/>
                          </a:solidFill>
                        </a:rPr>
                        <a:t>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collapse</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Income</a:t>
                      </a:r>
                      <a:r>
                        <a:rPr lang="tr-TR" sz="900" b="1" dirty="0" smtClean="0">
                          <a:solidFill>
                            <a:schemeClr val="bg1"/>
                          </a:solidFill>
                        </a:rPr>
                        <a:t> </a:t>
                      </a:r>
                      <a:r>
                        <a:rPr lang="tr-TR" sz="900" b="1" dirty="0" err="1" smtClean="0">
                          <a:solidFill>
                            <a:schemeClr val="bg1"/>
                          </a:solidFill>
                        </a:rPr>
                        <a:t>disparity</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Income</a:t>
                      </a:r>
                      <a:r>
                        <a:rPr lang="tr-TR" sz="900" b="1" dirty="0" smtClean="0">
                          <a:solidFill>
                            <a:schemeClr val="bg1"/>
                          </a:solidFill>
                        </a:rPr>
                        <a:t> </a:t>
                      </a:r>
                      <a:r>
                        <a:rPr lang="tr-TR" sz="900" b="1" dirty="0" err="1" smtClean="0">
                          <a:solidFill>
                            <a:schemeClr val="bg1"/>
                          </a:solidFill>
                        </a:rPr>
                        <a:t>disparity</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Involuntary</a:t>
                      </a:r>
                      <a:r>
                        <a:rPr lang="tr-TR" sz="900" b="1" baseline="0" dirty="0" smtClean="0">
                          <a:solidFill>
                            <a:schemeClr val="bg1"/>
                          </a:solidFill>
                        </a:rPr>
                        <a:t> </a:t>
                      </a:r>
                      <a:r>
                        <a:rPr lang="tr-TR" sz="900" b="1" baseline="0" dirty="0" err="1" smtClean="0">
                          <a:solidFill>
                            <a:schemeClr val="bg1"/>
                          </a:solidFill>
                        </a:rPr>
                        <a:t>migration</a:t>
                      </a:r>
                      <a:endParaRPr lang="en-GB" sz="900" b="1" dirty="0">
                        <a:solidFill>
                          <a:schemeClr val="bg1"/>
                        </a:solidFill>
                      </a:endParaRPr>
                    </a:p>
                  </a:txBody>
                  <a:tcPr anchor="ctr">
                    <a:solidFill>
                      <a:srgbClr val="E52716"/>
                    </a:solidFill>
                  </a:tcPr>
                </a:tc>
                <a:tc>
                  <a:txBody>
                    <a:bodyPr/>
                    <a:lstStyle/>
                    <a:p>
                      <a:pPr algn="ctr"/>
                      <a:r>
                        <a:rPr lang="tr-TR" sz="900" b="1" dirty="0" smtClean="0">
                          <a:solidFill>
                            <a:schemeClr val="bg1"/>
                          </a:solidFill>
                        </a:rPr>
                        <a:t>Extreme </a:t>
                      </a:r>
                      <a:r>
                        <a:rPr lang="tr-TR" sz="900" b="1" dirty="0" err="1" smtClean="0">
                          <a:solidFill>
                            <a:schemeClr val="bg1"/>
                          </a:solidFill>
                        </a:rPr>
                        <a:t>weather</a:t>
                      </a:r>
                      <a:endParaRPr lang="en-GB" sz="900" b="1" dirty="0">
                        <a:solidFill>
                          <a:schemeClr val="bg1"/>
                        </a:solidFill>
                      </a:endParaRPr>
                    </a:p>
                  </a:txBody>
                  <a:tcPr anchor="ctr">
                    <a:solidFill>
                      <a:srgbClr val="00844B"/>
                    </a:solidFill>
                  </a:tcPr>
                </a:tc>
                <a:tc>
                  <a:txBody>
                    <a:bodyPr/>
                    <a:lstStyle/>
                    <a:p>
                      <a:pPr algn="ctr"/>
                      <a:r>
                        <a:rPr lang="tr-TR" sz="900" b="1" dirty="0" smtClean="0">
                          <a:solidFill>
                            <a:schemeClr val="bg1"/>
                          </a:solidFill>
                        </a:rPr>
                        <a:t>Extreme </a:t>
                      </a:r>
                      <a:r>
                        <a:rPr lang="tr-TR" sz="900" b="1" dirty="0" err="1" smtClean="0">
                          <a:solidFill>
                            <a:schemeClr val="bg1"/>
                          </a:solidFill>
                        </a:rPr>
                        <a:t>weather</a:t>
                      </a:r>
                      <a:endParaRPr lang="en-GB" sz="900" b="1" dirty="0">
                        <a:solidFill>
                          <a:schemeClr val="bg1"/>
                        </a:solidFill>
                      </a:endParaRPr>
                    </a:p>
                  </a:txBody>
                  <a:tcPr anchor="ctr">
                    <a:solidFill>
                      <a:srgbClr val="00844B"/>
                    </a:solidFill>
                  </a:tcPr>
                </a:tc>
                <a:extLst>
                  <a:ext uri="{0D108BD9-81ED-4DB2-BD59-A6C34878D82A}">
                    <a16:rowId xmlns:a16="http://schemas.microsoft.com/office/drawing/2014/main" xmlns="" val="1039872939"/>
                  </a:ext>
                </a:extLst>
              </a:tr>
              <a:tr h="489176">
                <a:tc>
                  <a:txBody>
                    <a:bodyPr/>
                    <a:lstStyle/>
                    <a:p>
                      <a:pPr algn="ctr"/>
                      <a:r>
                        <a:rPr lang="tr-TR" sz="1100" b="1" dirty="0" smtClean="0"/>
                        <a:t>2.</a:t>
                      </a:r>
                      <a:endParaRPr lang="en-GB" sz="1100" b="1" dirty="0"/>
                    </a:p>
                  </a:txBody>
                  <a:tcPr anchor="ctr">
                    <a:noFill/>
                  </a:tcPr>
                </a:tc>
                <a:tc>
                  <a:txBody>
                    <a:bodyPr/>
                    <a:lstStyle/>
                    <a:p>
                      <a:pPr algn="ctr"/>
                      <a:r>
                        <a:rPr lang="tr-TR" sz="900" b="1" dirty="0" err="1" smtClean="0">
                          <a:solidFill>
                            <a:schemeClr val="bg1"/>
                          </a:solidFill>
                        </a:rPr>
                        <a:t>Middle</a:t>
                      </a:r>
                      <a:r>
                        <a:rPr lang="tr-TR" sz="900" b="1" dirty="0" smtClean="0">
                          <a:solidFill>
                            <a:schemeClr val="bg1"/>
                          </a:solidFill>
                        </a:rPr>
                        <a:t> East </a:t>
                      </a:r>
                      <a:r>
                        <a:rPr lang="tr-TR" sz="900" b="1" dirty="0" err="1" smtClean="0">
                          <a:solidFill>
                            <a:schemeClr val="bg1"/>
                          </a:solidFill>
                        </a:rPr>
                        <a:t>instability</a:t>
                      </a:r>
                      <a:endParaRPr lang="en-GB" sz="900" b="1" dirty="0">
                        <a:solidFill>
                          <a:schemeClr val="bg1"/>
                        </a:solidFill>
                      </a:endParaRPr>
                    </a:p>
                  </a:txBody>
                  <a:tcPr anchor="ctr">
                    <a:solidFill>
                      <a:srgbClr val="E77906"/>
                    </a:solidFill>
                  </a:tcPr>
                </a:tc>
                <a:tc>
                  <a:txBody>
                    <a:bodyPr/>
                    <a:lstStyle/>
                    <a:p>
                      <a:pPr algn="ctr"/>
                      <a:r>
                        <a:rPr lang="tr-TR" sz="900" b="1" dirty="0" err="1" smtClean="0">
                          <a:solidFill>
                            <a:schemeClr val="bg1"/>
                          </a:solidFill>
                        </a:rPr>
                        <a:t>China</a:t>
                      </a:r>
                      <a:r>
                        <a:rPr lang="tr-TR" sz="900" b="1" dirty="0" smtClean="0">
                          <a:solidFill>
                            <a:schemeClr val="bg1"/>
                          </a:solidFill>
                        </a:rPr>
                        <a:t> </a:t>
                      </a:r>
                      <a:r>
                        <a:rPr lang="tr-TR" sz="900" b="1" dirty="0" err="1" smtClean="0">
                          <a:solidFill>
                            <a:schemeClr val="bg1"/>
                          </a:solidFill>
                        </a:rPr>
                        <a:t>economic</a:t>
                      </a:r>
                      <a:r>
                        <a:rPr lang="tr-TR" sz="900" b="1" dirty="0" smtClean="0">
                          <a:solidFill>
                            <a:schemeClr val="bg1"/>
                          </a:solidFill>
                        </a:rPr>
                        <a:t> </a:t>
                      </a:r>
                      <a:r>
                        <a:rPr lang="tr-TR" sz="900" b="1" dirty="0" err="1" smtClean="0">
                          <a:solidFill>
                            <a:schemeClr val="bg1"/>
                          </a:solidFill>
                        </a:rPr>
                        <a:t>slowdown</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Fiscal</a:t>
                      </a:r>
                      <a:r>
                        <a:rPr lang="tr-TR" sz="900" b="1" dirty="0" smtClean="0">
                          <a:solidFill>
                            <a:schemeClr val="bg1"/>
                          </a:solidFill>
                        </a:rPr>
                        <a:t> </a:t>
                      </a:r>
                      <a:r>
                        <a:rPr lang="tr-TR" sz="900" b="1" dirty="0" err="1" smtClean="0">
                          <a:solidFill>
                            <a:schemeClr val="bg1"/>
                          </a:solidFill>
                        </a:rPr>
                        <a:t>imbalances</a:t>
                      </a:r>
                      <a:endParaRPr lang="en-GB" sz="900" b="1" dirty="0">
                        <a:solidFill>
                          <a:schemeClr val="bg1"/>
                        </a:solidFill>
                      </a:endParaRPr>
                    </a:p>
                  </a:txBody>
                  <a:tcPr anchor="ctr">
                    <a:solidFill>
                      <a:srgbClr val="0380C4"/>
                    </a:solidFill>
                  </a:tcPr>
                </a:tc>
                <a:tc>
                  <a:txBody>
                    <a:bodyPr/>
                    <a:lstStyle/>
                    <a:p>
                      <a:pPr algn="ctr"/>
                      <a:r>
                        <a:rPr lang="tr-TR" sz="900" b="1" dirty="0" smtClean="0">
                          <a:solidFill>
                            <a:schemeClr val="bg1"/>
                          </a:solidFill>
                        </a:rPr>
                        <a:t>Extreme </a:t>
                      </a:r>
                      <a:r>
                        <a:rPr lang="tr-TR" sz="900" b="1" dirty="0" err="1" smtClean="0">
                          <a:solidFill>
                            <a:schemeClr val="bg1"/>
                          </a:solidFill>
                        </a:rPr>
                        <a:t>weather</a:t>
                      </a:r>
                      <a:endParaRPr lang="en-GB" sz="900" b="1" dirty="0">
                        <a:solidFill>
                          <a:schemeClr val="bg1"/>
                        </a:solidFill>
                      </a:endParaRPr>
                    </a:p>
                  </a:txBody>
                  <a:tcPr anchor="ctr">
                    <a:solidFill>
                      <a:srgbClr val="00844B"/>
                    </a:solidFill>
                  </a:tcPr>
                </a:tc>
                <a:tc>
                  <a:txBody>
                    <a:bodyPr/>
                    <a:lstStyle/>
                    <a:p>
                      <a:pPr algn="ctr"/>
                      <a:r>
                        <a:rPr lang="tr-TR" sz="900" b="1" dirty="0" smtClean="0">
                          <a:solidFill>
                            <a:schemeClr val="bg1"/>
                          </a:solidFill>
                        </a:rPr>
                        <a:t>Extreme </a:t>
                      </a:r>
                      <a:r>
                        <a:rPr lang="tr-TR" sz="900" b="1" dirty="0" err="1" smtClean="0">
                          <a:solidFill>
                            <a:schemeClr val="bg1"/>
                          </a:solidFill>
                        </a:rPr>
                        <a:t>weather</a:t>
                      </a:r>
                      <a:endParaRPr lang="en-GB" sz="900" b="1" dirty="0">
                        <a:solidFill>
                          <a:schemeClr val="bg1"/>
                        </a:solidFill>
                      </a:endParaRPr>
                    </a:p>
                  </a:txBody>
                  <a:tcPr anchor="ctr">
                    <a:solidFill>
                      <a:srgbClr val="00844B"/>
                    </a:solidFill>
                  </a:tcPr>
                </a:tc>
                <a:tc>
                  <a:txBody>
                    <a:bodyPr/>
                    <a:lstStyle/>
                    <a:p>
                      <a:pPr algn="ctr"/>
                      <a:r>
                        <a:rPr lang="tr-TR" sz="900" b="1" dirty="0" smtClean="0">
                          <a:solidFill>
                            <a:schemeClr val="bg1"/>
                          </a:solidFill>
                        </a:rPr>
                        <a:t>Natural </a:t>
                      </a:r>
                      <a:r>
                        <a:rPr lang="tr-TR" sz="900" b="1" dirty="0" err="1" smtClean="0">
                          <a:solidFill>
                            <a:schemeClr val="bg1"/>
                          </a:solidFill>
                        </a:rPr>
                        <a:t>disasters</a:t>
                      </a:r>
                      <a:endParaRPr lang="en-GB" sz="900" b="1" dirty="0">
                        <a:solidFill>
                          <a:schemeClr val="bg1"/>
                        </a:solidFill>
                      </a:endParaRPr>
                    </a:p>
                  </a:txBody>
                  <a:tcPr anchor="ctr">
                    <a:solidFill>
                      <a:srgbClr val="00844B"/>
                    </a:solidFill>
                  </a:tcPr>
                </a:tc>
                <a:tc>
                  <a:txBody>
                    <a:bodyPr/>
                    <a:lstStyle/>
                    <a:p>
                      <a:pPr algn="ct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a:solidFill>
                          <a:schemeClr val="bg1"/>
                        </a:solidFill>
                      </a:endParaRPr>
                    </a:p>
                  </a:txBody>
                  <a:tcPr anchor="ctr">
                    <a:solidFill>
                      <a:srgbClr val="00844B"/>
                    </a:solidFill>
                  </a:tcPr>
                </a:tc>
                <a:extLst>
                  <a:ext uri="{0D108BD9-81ED-4DB2-BD59-A6C34878D82A}">
                    <a16:rowId xmlns:a16="http://schemas.microsoft.com/office/drawing/2014/main" xmlns="" val="2941412111"/>
                  </a:ext>
                </a:extLst>
              </a:tr>
              <a:tr h="355765">
                <a:tc>
                  <a:txBody>
                    <a:bodyPr/>
                    <a:lstStyle/>
                    <a:p>
                      <a:pPr algn="ctr"/>
                      <a:r>
                        <a:rPr lang="tr-TR" sz="1100" b="1" dirty="0" smtClean="0"/>
                        <a:t>3.</a:t>
                      </a:r>
                      <a:endParaRPr lang="en-GB" sz="1100" b="1" dirty="0"/>
                    </a:p>
                  </a:txBody>
                  <a:tcPr anchor="ctr">
                    <a:noFill/>
                  </a:tcPr>
                </a:tc>
                <a:tc>
                  <a:txBody>
                    <a:bodyPr/>
                    <a:lstStyle/>
                    <a:p>
                      <a:pPr algn="ctr"/>
                      <a:r>
                        <a:rPr lang="tr-TR" sz="900" b="1" dirty="0" err="1" smtClean="0">
                          <a:solidFill>
                            <a:schemeClr val="bg1"/>
                          </a:solidFill>
                        </a:rPr>
                        <a:t>Failed</a:t>
                      </a:r>
                      <a:r>
                        <a:rPr lang="tr-TR" sz="900" b="1" dirty="0" smtClean="0">
                          <a:solidFill>
                            <a:schemeClr val="bg1"/>
                          </a:solidFill>
                        </a:rPr>
                        <a:t> and </a:t>
                      </a:r>
                      <a:r>
                        <a:rPr lang="tr-TR" sz="900" b="1" dirty="0" err="1" smtClean="0">
                          <a:solidFill>
                            <a:schemeClr val="bg1"/>
                          </a:solidFill>
                        </a:rPr>
                        <a:t>failing</a:t>
                      </a:r>
                      <a:r>
                        <a:rPr lang="tr-TR" sz="900" b="1" dirty="0" smtClean="0">
                          <a:solidFill>
                            <a:schemeClr val="bg1"/>
                          </a:solidFill>
                        </a:rPr>
                        <a:t> </a:t>
                      </a:r>
                      <a:r>
                        <a:rPr lang="tr-TR" sz="900" b="1" dirty="0" err="1" smtClean="0">
                          <a:solidFill>
                            <a:schemeClr val="bg1"/>
                          </a:solidFill>
                        </a:rPr>
                        <a:t>states</a:t>
                      </a:r>
                      <a:endParaRPr lang="en-GB" sz="900" b="1" dirty="0">
                        <a:solidFill>
                          <a:schemeClr val="bg1"/>
                        </a:solidFill>
                      </a:endParaRPr>
                    </a:p>
                  </a:txBody>
                  <a:tcPr anchor="ctr">
                    <a:solidFill>
                      <a:srgbClr val="E77906"/>
                    </a:solidFill>
                  </a:tcPr>
                </a:tc>
                <a:tc>
                  <a:txBody>
                    <a:bodyPr/>
                    <a:lstStyle/>
                    <a:p>
                      <a:pPr algn="ctr"/>
                      <a:r>
                        <a:rPr lang="tr-TR" sz="900" b="1" dirty="0" err="1" smtClean="0">
                          <a:solidFill>
                            <a:schemeClr val="bg1"/>
                          </a:solidFill>
                        </a:rPr>
                        <a:t>Chronicdisease</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Greenhouse</a:t>
                      </a:r>
                      <a:r>
                        <a:rPr lang="tr-TR" sz="900" b="1" dirty="0" smtClean="0">
                          <a:solidFill>
                            <a:schemeClr val="bg1"/>
                          </a:solidFill>
                        </a:rPr>
                        <a:t> </a:t>
                      </a:r>
                      <a:r>
                        <a:rPr lang="tr-TR" sz="900" b="1" dirty="0" err="1" smtClean="0">
                          <a:solidFill>
                            <a:schemeClr val="bg1"/>
                          </a:solidFill>
                        </a:rPr>
                        <a:t>gas</a:t>
                      </a:r>
                      <a:r>
                        <a:rPr lang="tr-TR" sz="900" b="1" dirty="0" smtClean="0">
                          <a:solidFill>
                            <a:schemeClr val="bg1"/>
                          </a:solidFill>
                        </a:rPr>
                        <a:t> </a:t>
                      </a:r>
                      <a:r>
                        <a:rPr lang="tr-TR" sz="900" b="1" dirty="0" err="1" smtClean="0">
                          <a:solidFill>
                            <a:schemeClr val="bg1"/>
                          </a:solidFill>
                        </a:rPr>
                        <a:t>emissions</a:t>
                      </a:r>
                      <a:endParaRPr lang="en-GB" sz="900" b="1" dirty="0">
                        <a:solidFill>
                          <a:schemeClr val="bg1"/>
                        </a:solidFill>
                      </a:endParaRPr>
                    </a:p>
                  </a:txBody>
                  <a:tcPr anchor="ctr">
                    <a:solidFill>
                      <a:srgbClr val="00844B"/>
                    </a:solidFill>
                  </a:tcPr>
                </a:tc>
                <a:tc>
                  <a:txBody>
                    <a:bodyPr/>
                    <a:lstStyle/>
                    <a:p>
                      <a:pPr algn="ctr"/>
                      <a:r>
                        <a:rPr lang="tr-TR" sz="900" b="1" dirty="0" err="1" smtClean="0">
                          <a:solidFill>
                            <a:schemeClr val="bg1"/>
                          </a:solidFill>
                        </a:rPr>
                        <a:t>Unemployment</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a:solidFill>
                          <a:schemeClr val="bg1"/>
                        </a:solidFill>
                      </a:endParaRPr>
                    </a:p>
                  </a:txBody>
                  <a:tcPr anchor="ctr">
                    <a:solidFill>
                      <a:srgbClr val="00844B"/>
                    </a:solidFill>
                  </a:tcPr>
                </a:tc>
                <a:tc>
                  <a:txBody>
                    <a:bodyPr/>
                    <a:lstStyle/>
                    <a:p>
                      <a:pPr algn="ctr"/>
                      <a:r>
                        <a:rPr lang="tr-TR" sz="900" b="1" dirty="0" err="1" smtClean="0">
                          <a:solidFill>
                            <a:schemeClr val="bg1"/>
                          </a:solidFill>
                        </a:rPr>
                        <a:t>Cyberattacks</a:t>
                      </a:r>
                      <a:endParaRPr lang="en-GB" sz="900" b="1" dirty="0">
                        <a:solidFill>
                          <a:schemeClr val="bg1"/>
                        </a:solidFill>
                      </a:endParaRPr>
                    </a:p>
                  </a:txBody>
                  <a:tcPr anchor="ctr">
                    <a:solidFill>
                      <a:srgbClr val="902172"/>
                    </a:solidFill>
                  </a:tcPr>
                </a:tc>
                <a:tc>
                  <a:txBody>
                    <a:bodyPr/>
                    <a:lstStyle/>
                    <a:p>
                      <a:pPr algn="ctr"/>
                      <a:r>
                        <a:rPr lang="tr-TR" sz="900" b="1" dirty="0" smtClean="0">
                          <a:solidFill>
                            <a:schemeClr val="bg1"/>
                          </a:solidFill>
                        </a:rPr>
                        <a:t>Natural </a:t>
                      </a:r>
                      <a:r>
                        <a:rPr lang="tr-TR" sz="900" b="1" dirty="0" err="1" smtClean="0">
                          <a:solidFill>
                            <a:schemeClr val="bg1"/>
                          </a:solidFill>
                        </a:rPr>
                        <a:t>disasters</a:t>
                      </a:r>
                      <a:endParaRPr lang="en-GB" sz="900" b="1" dirty="0">
                        <a:solidFill>
                          <a:schemeClr val="bg1"/>
                        </a:solidFill>
                      </a:endParaRPr>
                    </a:p>
                  </a:txBody>
                  <a:tcPr anchor="ctr">
                    <a:solidFill>
                      <a:srgbClr val="00844B"/>
                    </a:solidFill>
                  </a:tcPr>
                </a:tc>
                <a:extLst>
                  <a:ext uri="{0D108BD9-81ED-4DB2-BD59-A6C34878D82A}">
                    <a16:rowId xmlns:a16="http://schemas.microsoft.com/office/drawing/2014/main" xmlns="" val="789807619"/>
                  </a:ext>
                </a:extLst>
              </a:tr>
              <a:tr h="355765">
                <a:tc>
                  <a:txBody>
                    <a:bodyPr/>
                    <a:lstStyle/>
                    <a:p>
                      <a:pPr algn="ctr"/>
                      <a:r>
                        <a:rPr lang="tr-TR" sz="1100" b="1" dirty="0" smtClean="0"/>
                        <a:t>4.</a:t>
                      </a:r>
                      <a:endParaRPr lang="en-GB" sz="1100" b="1" dirty="0"/>
                    </a:p>
                  </a:txBody>
                  <a:tcPr anchor="ctr">
                    <a:noFill/>
                  </a:tcPr>
                </a:tc>
                <a:tc>
                  <a:txBody>
                    <a:bodyPr/>
                    <a:lstStyle/>
                    <a:p>
                      <a:pPr algn="ctr"/>
                      <a:r>
                        <a:rPr lang="tr-TR" sz="900" b="1" dirty="0" err="1" smtClean="0">
                          <a:solidFill>
                            <a:schemeClr val="bg1"/>
                          </a:solidFill>
                        </a:rPr>
                        <a:t>Oil</a:t>
                      </a:r>
                      <a:r>
                        <a:rPr lang="tr-TR" sz="900" b="1" dirty="0" smtClean="0">
                          <a:solidFill>
                            <a:schemeClr val="bg1"/>
                          </a:solidFill>
                        </a:rPr>
                        <a:t>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shock</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Fiscal</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Cyberattacks</a:t>
                      </a:r>
                      <a:endParaRPr lang="en-GB" sz="900" b="1" dirty="0">
                        <a:solidFill>
                          <a:schemeClr val="bg1"/>
                        </a:solidFill>
                      </a:endParaRPr>
                    </a:p>
                  </a:txBody>
                  <a:tcPr anchor="ctr">
                    <a:solidFill>
                      <a:srgbClr val="902172"/>
                    </a:solidFill>
                  </a:tcPr>
                </a:tc>
                <a:tc>
                  <a:txBody>
                    <a:bodyPr/>
                    <a:lstStyle/>
                    <a:p>
                      <a:pPr algn="ct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a:solidFill>
                          <a:schemeClr val="bg1"/>
                        </a:solidFill>
                      </a:endParaRPr>
                    </a:p>
                  </a:txBody>
                  <a:tcPr anchor="ctr">
                    <a:solidFill>
                      <a:srgbClr val="00844B"/>
                    </a:solidFill>
                  </a:tcPr>
                </a:tc>
                <a:tc>
                  <a:txBody>
                    <a:bodyPr/>
                    <a:lstStyle/>
                    <a:p>
                      <a:pPr algn="ctr"/>
                      <a:r>
                        <a:rPr lang="tr-TR" sz="900" b="1" dirty="0" err="1" smtClean="0">
                          <a:solidFill>
                            <a:schemeClr val="bg1"/>
                          </a:solidFill>
                        </a:rPr>
                        <a:t>Interstate</a:t>
                      </a:r>
                      <a:r>
                        <a:rPr lang="tr-TR" sz="900" b="1" dirty="0" smtClean="0">
                          <a:solidFill>
                            <a:schemeClr val="bg1"/>
                          </a:solidFill>
                        </a:rPr>
                        <a:t> </a:t>
                      </a:r>
                      <a:r>
                        <a:rPr lang="tr-TR" sz="900" b="1" dirty="0" err="1" smtClean="0">
                          <a:solidFill>
                            <a:schemeClr val="bg1"/>
                          </a:solidFill>
                        </a:rPr>
                        <a:t>conflict</a:t>
                      </a:r>
                      <a:endParaRPr lang="en-GB" sz="900" b="1" dirty="0">
                        <a:solidFill>
                          <a:schemeClr val="bg1"/>
                        </a:solidFill>
                      </a:endParaRPr>
                    </a:p>
                  </a:txBody>
                  <a:tcPr anchor="ctr">
                    <a:solidFill>
                      <a:srgbClr val="E77906"/>
                    </a:solidFill>
                  </a:tcPr>
                </a:tc>
                <a:tc>
                  <a:txBody>
                    <a:bodyPr/>
                    <a:lstStyle/>
                    <a:p>
                      <a:pPr algn="ctr"/>
                      <a:r>
                        <a:rPr lang="tr-TR" sz="900" b="1" dirty="0" smtClean="0">
                          <a:solidFill>
                            <a:schemeClr val="bg1"/>
                          </a:solidFill>
                        </a:rPr>
                        <a:t>Data and </a:t>
                      </a:r>
                      <a:r>
                        <a:rPr lang="tr-TR" sz="900" b="1" dirty="0" err="1" smtClean="0">
                          <a:solidFill>
                            <a:schemeClr val="bg1"/>
                          </a:solidFill>
                        </a:rPr>
                        <a:t>fraud</a:t>
                      </a:r>
                      <a:endParaRPr lang="en-GB" sz="900" b="1" dirty="0">
                        <a:solidFill>
                          <a:schemeClr val="bg1"/>
                        </a:solidFill>
                      </a:endParaRPr>
                    </a:p>
                  </a:txBody>
                  <a:tcPr anchor="ctr">
                    <a:solidFill>
                      <a:srgbClr val="902172"/>
                    </a:solidFill>
                  </a:tcPr>
                </a:tc>
                <a:tc>
                  <a:txBody>
                    <a:bodyPr/>
                    <a:lstStyle/>
                    <a:p>
                      <a:pPr algn="ctr"/>
                      <a:r>
                        <a:rPr lang="tr-TR" sz="900" b="1" dirty="0" err="1" smtClean="0">
                          <a:solidFill>
                            <a:schemeClr val="bg1"/>
                          </a:solidFill>
                        </a:rPr>
                        <a:t>Biodiversity</a:t>
                      </a:r>
                      <a:r>
                        <a:rPr lang="tr-TR" sz="900" b="1" dirty="0" smtClean="0">
                          <a:solidFill>
                            <a:schemeClr val="bg1"/>
                          </a:solidFill>
                        </a:rPr>
                        <a:t> </a:t>
                      </a:r>
                      <a:r>
                        <a:rPr lang="tr-TR" sz="900" b="1" dirty="0" err="1" smtClean="0">
                          <a:solidFill>
                            <a:schemeClr val="bg1"/>
                          </a:solidFill>
                        </a:rPr>
                        <a:t>loss</a:t>
                      </a:r>
                      <a:endParaRPr lang="en-GB" sz="900" b="1" dirty="0">
                        <a:solidFill>
                          <a:schemeClr val="bg1"/>
                        </a:solidFill>
                      </a:endParaRPr>
                    </a:p>
                  </a:txBody>
                  <a:tcPr anchor="ctr">
                    <a:solidFill>
                      <a:srgbClr val="00844B"/>
                    </a:solidFill>
                  </a:tcPr>
                </a:tc>
                <a:extLst>
                  <a:ext uri="{0D108BD9-81ED-4DB2-BD59-A6C34878D82A}">
                    <a16:rowId xmlns:a16="http://schemas.microsoft.com/office/drawing/2014/main" xmlns="" val="3812756414"/>
                  </a:ext>
                </a:extLst>
              </a:tr>
              <a:tr h="355765">
                <a:tc>
                  <a:txBody>
                    <a:bodyPr/>
                    <a:lstStyle/>
                    <a:p>
                      <a:pPr algn="ctr"/>
                      <a:r>
                        <a:rPr lang="tr-TR" sz="1100" b="1" dirty="0" smtClean="0"/>
                        <a:t>5.</a:t>
                      </a:r>
                      <a:endParaRPr lang="en-GB" sz="1100" b="1" dirty="0"/>
                    </a:p>
                  </a:txBody>
                  <a:tcPr anchor="ctr">
                    <a:noFill/>
                  </a:tcPr>
                </a:tc>
                <a:tc>
                  <a:txBody>
                    <a:bodyPr/>
                    <a:lstStyle/>
                    <a:p>
                      <a:pPr algn="ctr"/>
                      <a:r>
                        <a:rPr lang="tr-TR" sz="900" b="1" dirty="0" err="1" smtClean="0">
                          <a:solidFill>
                            <a:schemeClr val="bg1"/>
                          </a:solidFill>
                        </a:rPr>
                        <a:t>Chronic</a:t>
                      </a:r>
                      <a:r>
                        <a:rPr lang="tr-TR" sz="900" b="1" dirty="0" smtClean="0">
                          <a:solidFill>
                            <a:schemeClr val="bg1"/>
                          </a:solidFill>
                        </a:rPr>
                        <a:t> </a:t>
                      </a:r>
                      <a:r>
                        <a:rPr lang="tr-TR" sz="900" b="1" dirty="0" err="1" smtClean="0">
                          <a:solidFill>
                            <a:schemeClr val="bg1"/>
                          </a:solidFill>
                        </a:rPr>
                        <a:t>diseases</a:t>
                      </a:r>
                      <a:endParaRPr lang="en-GB" sz="900" b="1" dirty="0">
                        <a:solidFill>
                          <a:schemeClr val="bg1"/>
                        </a:solidFill>
                      </a:endParaRPr>
                    </a:p>
                  </a:txBody>
                  <a:tcPr anchor="ctr">
                    <a:solidFill>
                      <a:srgbClr val="E52716"/>
                    </a:solidFill>
                  </a:tcPr>
                </a:tc>
                <a:tc>
                  <a:txBody>
                    <a:bodyPr/>
                    <a:lstStyle/>
                    <a:p>
                      <a:pPr algn="ctr"/>
                      <a:r>
                        <a:rPr lang="tr-TR" sz="900" b="1" dirty="0" smtClean="0">
                          <a:solidFill>
                            <a:schemeClr val="bg1"/>
                          </a:solidFill>
                        </a:rPr>
                        <a:t>Global</a:t>
                      </a:r>
                      <a:r>
                        <a:rPr lang="tr-TR" sz="900" b="1" baseline="0" dirty="0" smtClean="0">
                          <a:solidFill>
                            <a:schemeClr val="bg1"/>
                          </a:solidFill>
                        </a:rPr>
                        <a:t> </a:t>
                      </a:r>
                      <a:r>
                        <a:rPr lang="tr-TR" sz="900" b="1" baseline="0" dirty="0" err="1" smtClean="0">
                          <a:solidFill>
                            <a:schemeClr val="bg1"/>
                          </a:solidFill>
                        </a:rPr>
                        <a:t>governance</a:t>
                      </a:r>
                      <a:r>
                        <a:rPr lang="tr-TR" sz="900" b="1" baseline="0" dirty="0" smtClean="0">
                          <a:solidFill>
                            <a:schemeClr val="bg1"/>
                          </a:solidFill>
                        </a:rPr>
                        <a:t> </a:t>
                      </a:r>
                      <a:r>
                        <a:rPr lang="tr-TR" sz="900" b="1" baseline="0" dirty="0" err="1" smtClean="0">
                          <a:solidFill>
                            <a:schemeClr val="bg1"/>
                          </a:solidFill>
                        </a:rPr>
                        <a:t>gaps</a:t>
                      </a:r>
                      <a:endParaRPr lang="en-GB" sz="900" b="1" dirty="0">
                        <a:solidFill>
                          <a:schemeClr val="bg1"/>
                        </a:solidFill>
                      </a:endParaRPr>
                    </a:p>
                  </a:txBody>
                  <a:tcPr anchor="ctr">
                    <a:solidFill>
                      <a:srgbClr val="E77906"/>
                    </a:solidFill>
                  </a:tcPr>
                </a:tc>
                <a:tc>
                  <a:txBody>
                    <a:bodyPr/>
                    <a:lstStyle/>
                    <a:p>
                      <a:pPr algn="ctr"/>
                      <a:r>
                        <a:rPr lang="tr-TR" sz="900" b="1" dirty="0" err="1" smtClean="0">
                          <a:solidFill>
                            <a:schemeClr val="bg1"/>
                          </a:solidFill>
                        </a:rPr>
                        <a:t>Water</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Cyberattacks</a:t>
                      </a:r>
                      <a:endParaRPr lang="en-GB" sz="900" b="1" dirty="0">
                        <a:solidFill>
                          <a:schemeClr val="bg1"/>
                        </a:solidFill>
                      </a:endParaRPr>
                    </a:p>
                  </a:txBody>
                  <a:tcPr anchor="ctr">
                    <a:solidFill>
                      <a:srgbClr val="902172"/>
                    </a:solidFill>
                  </a:tcPr>
                </a:tc>
                <a:tc>
                  <a:txBody>
                    <a:bodyPr/>
                    <a:lstStyle/>
                    <a:p>
                      <a:pPr algn="ctr"/>
                      <a:r>
                        <a:rPr lang="tr-TR" sz="900" b="1" dirty="0" smtClean="0">
                          <a:solidFill>
                            <a:schemeClr val="bg1"/>
                          </a:solidFill>
                        </a:rPr>
                        <a:t>Natural </a:t>
                      </a:r>
                      <a:r>
                        <a:rPr lang="tr-TR" sz="900" b="1" dirty="0" err="1" smtClean="0">
                          <a:solidFill>
                            <a:schemeClr val="bg1"/>
                          </a:solidFill>
                        </a:rPr>
                        <a:t>catastrophes</a:t>
                      </a:r>
                      <a:endParaRPr lang="en-GB" sz="900" b="1" dirty="0">
                        <a:solidFill>
                          <a:schemeClr val="bg1"/>
                        </a:solidFill>
                      </a:endParaRPr>
                    </a:p>
                  </a:txBody>
                  <a:tcPr anchor="ctr">
                    <a:solidFill>
                      <a:srgbClr val="00844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smtClean="0">
                        <a:solidFill>
                          <a:schemeClr val="bg1"/>
                        </a:solidFill>
                      </a:endParaRPr>
                    </a:p>
                  </a:txBody>
                  <a:tcPr anchor="ctr">
                    <a:solidFill>
                      <a:srgbClr val="00844B"/>
                    </a:solidFill>
                  </a:tcPr>
                </a:tc>
                <a:tc>
                  <a:txBody>
                    <a:bodyPr/>
                    <a:lstStyle/>
                    <a:p>
                      <a:pPr algn="ctr"/>
                      <a:r>
                        <a:rPr lang="tr-TR" sz="900" b="1" dirty="0" smtClean="0">
                          <a:solidFill>
                            <a:schemeClr val="bg1"/>
                          </a:solidFill>
                        </a:rPr>
                        <a:t>Human-</a:t>
                      </a:r>
                      <a:r>
                        <a:rPr lang="tr-TR" sz="900" b="1" dirty="0" err="1" smtClean="0">
                          <a:solidFill>
                            <a:schemeClr val="bg1"/>
                          </a:solidFill>
                        </a:rPr>
                        <a:t>made</a:t>
                      </a:r>
                      <a:r>
                        <a:rPr lang="tr-TR" sz="900" b="1" dirty="0" smtClean="0">
                          <a:solidFill>
                            <a:schemeClr val="bg1"/>
                          </a:solidFill>
                        </a:rPr>
                        <a:t> </a:t>
                      </a:r>
                      <a:r>
                        <a:rPr lang="tr-TR" sz="900" b="1" dirty="0" err="1" smtClean="0">
                          <a:solidFill>
                            <a:schemeClr val="bg1"/>
                          </a:solidFill>
                        </a:rPr>
                        <a:t>environmental</a:t>
                      </a:r>
                      <a:r>
                        <a:rPr lang="tr-TR" sz="900" b="1" dirty="0" smtClean="0">
                          <a:solidFill>
                            <a:schemeClr val="bg1"/>
                          </a:solidFill>
                        </a:rPr>
                        <a:t> </a:t>
                      </a:r>
                      <a:r>
                        <a:rPr lang="tr-TR" sz="900" b="1" dirty="0" err="1" smtClean="0">
                          <a:solidFill>
                            <a:schemeClr val="bg1"/>
                          </a:solidFill>
                        </a:rPr>
                        <a:t>disasters</a:t>
                      </a:r>
                      <a:endParaRPr lang="en-GB" sz="900" b="1" dirty="0">
                        <a:solidFill>
                          <a:schemeClr val="bg1"/>
                        </a:solidFill>
                      </a:endParaRPr>
                    </a:p>
                  </a:txBody>
                  <a:tcPr anchor="ctr">
                    <a:solidFill>
                      <a:srgbClr val="00844B"/>
                    </a:solidFill>
                  </a:tcPr>
                </a:tc>
                <a:extLst>
                  <a:ext uri="{0D108BD9-81ED-4DB2-BD59-A6C34878D82A}">
                    <a16:rowId xmlns:a16="http://schemas.microsoft.com/office/drawing/2014/main" xmlns="" val="3155319079"/>
                  </a:ext>
                </a:extLst>
              </a:tr>
            </a:tbl>
          </a:graphicData>
        </a:graphic>
      </p:graphicFrame>
      <p:graphicFrame>
        <p:nvGraphicFramePr>
          <p:cNvPr id="8" name="Tablo 7"/>
          <p:cNvGraphicFramePr>
            <a:graphicFrameLocks noGrp="1"/>
          </p:cNvGraphicFramePr>
          <p:nvPr>
            <p:extLst/>
          </p:nvPr>
        </p:nvGraphicFramePr>
        <p:xfrm>
          <a:off x="674133" y="3930003"/>
          <a:ext cx="8279998" cy="2331719"/>
        </p:xfrm>
        <a:graphic>
          <a:graphicData uri="http://schemas.openxmlformats.org/drawingml/2006/table">
            <a:tbl>
              <a:tblPr firstRow="1" bandRow="1">
                <a:tableStyleId>{5C22544A-7EE6-4342-B048-85BDC9FD1C3A}</a:tableStyleId>
              </a:tblPr>
              <a:tblGrid>
                <a:gridCol w="468867">
                  <a:extLst>
                    <a:ext uri="{9D8B030D-6E8A-4147-A177-3AD203B41FA5}">
                      <a16:colId xmlns:a16="http://schemas.microsoft.com/office/drawing/2014/main" xmlns="" val="2356664358"/>
                    </a:ext>
                  </a:extLst>
                </a:gridCol>
                <a:gridCol w="1104900">
                  <a:extLst>
                    <a:ext uri="{9D8B030D-6E8A-4147-A177-3AD203B41FA5}">
                      <a16:colId xmlns:a16="http://schemas.microsoft.com/office/drawing/2014/main" xmlns="" val="136052573"/>
                    </a:ext>
                  </a:extLst>
                </a:gridCol>
                <a:gridCol w="1168400">
                  <a:extLst>
                    <a:ext uri="{9D8B030D-6E8A-4147-A177-3AD203B41FA5}">
                      <a16:colId xmlns:a16="http://schemas.microsoft.com/office/drawing/2014/main" xmlns="" val="1212203415"/>
                    </a:ext>
                  </a:extLst>
                </a:gridCol>
                <a:gridCol w="1143000">
                  <a:extLst>
                    <a:ext uri="{9D8B030D-6E8A-4147-A177-3AD203B41FA5}">
                      <a16:colId xmlns:a16="http://schemas.microsoft.com/office/drawing/2014/main" xmlns="" val="1219707229"/>
                    </a:ext>
                  </a:extLst>
                </a:gridCol>
                <a:gridCol w="1130300">
                  <a:extLst>
                    <a:ext uri="{9D8B030D-6E8A-4147-A177-3AD203B41FA5}">
                      <a16:colId xmlns:a16="http://schemas.microsoft.com/office/drawing/2014/main" xmlns="" val="2974463444"/>
                    </a:ext>
                  </a:extLst>
                </a:gridCol>
                <a:gridCol w="1168400">
                  <a:extLst>
                    <a:ext uri="{9D8B030D-6E8A-4147-A177-3AD203B41FA5}">
                      <a16:colId xmlns:a16="http://schemas.microsoft.com/office/drawing/2014/main" xmlns="" val="394844845"/>
                    </a:ext>
                  </a:extLst>
                </a:gridCol>
                <a:gridCol w="977900">
                  <a:extLst>
                    <a:ext uri="{9D8B030D-6E8A-4147-A177-3AD203B41FA5}">
                      <a16:colId xmlns:a16="http://schemas.microsoft.com/office/drawing/2014/main" xmlns="" val="204006988"/>
                    </a:ext>
                  </a:extLst>
                </a:gridCol>
                <a:gridCol w="1118231">
                  <a:extLst>
                    <a:ext uri="{9D8B030D-6E8A-4147-A177-3AD203B41FA5}">
                      <a16:colId xmlns:a16="http://schemas.microsoft.com/office/drawing/2014/main" xmlns="" val="1810042700"/>
                    </a:ext>
                  </a:extLst>
                </a:gridCol>
              </a:tblGrid>
              <a:tr h="207290">
                <a:tc>
                  <a:txBody>
                    <a:bodyPr/>
                    <a:lstStyle/>
                    <a:p>
                      <a:pPr algn="ctr"/>
                      <a:endParaRPr lang="en-GB" sz="900" b="1" dirty="0"/>
                    </a:p>
                  </a:txBody>
                  <a:tcPr anchor="ctr">
                    <a:noFill/>
                  </a:tcPr>
                </a:tc>
                <a:tc>
                  <a:txBody>
                    <a:bodyPr/>
                    <a:lstStyle/>
                    <a:p>
                      <a:pPr algn="ctr"/>
                      <a:r>
                        <a:rPr lang="tr-TR" sz="900" dirty="0" smtClean="0">
                          <a:solidFill>
                            <a:schemeClr val="tx1"/>
                          </a:solidFill>
                        </a:rPr>
                        <a:t>2008</a:t>
                      </a:r>
                      <a:endParaRPr lang="en-GB" sz="900" dirty="0">
                        <a:solidFill>
                          <a:schemeClr val="tx1"/>
                        </a:solidFill>
                      </a:endParaRPr>
                    </a:p>
                  </a:txBody>
                  <a:tcPr anchor="ctr">
                    <a:noFill/>
                  </a:tcPr>
                </a:tc>
                <a:tc>
                  <a:txBody>
                    <a:bodyPr/>
                    <a:lstStyle/>
                    <a:p>
                      <a:pPr algn="ctr"/>
                      <a:r>
                        <a:rPr lang="tr-TR" sz="900" dirty="0" smtClean="0">
                          <a:solidFill>
                            <a:schemeClr val="tx1"/>
                          </a:solidFill>
                        </a:rPr>
                        <a:t>2010</a:t>
                      </a:r>
                      <a:endParaRPr lang="en-GB" sz="900" dirty="0">
                        <a:solidFill>
                          <a:schemeClr val="tx1"/>
                        </a:solidFill>
                      </a:endParaRPr>
                    </a:p>
                  </a:txBody>
                  <a:tcPr anchor="ctr">
                    <a:noFill/>
                  </a:tcPr>
                </a:tc>
                <a:tc>
                  <a:txBody>
                    <a:bodyPr/>
                    <a:lstStyle/>
                    <a:p>
                      <a:pPr algn="ctr"/>
                      <a:r>
                        <a:rPr lang="tr-TR" sz="900" dirty="0" smtClean="0">
                          <a:solidFill>
                            <a:schemeClr val="tx1"/>
                          </a:solidFill>
                        </a:rPr>
                        <a:t>2012</a:t>
                      </a:r>
                      <a:endParaRPr lang="en-GB" sz="900" dirty="0">
                        <a:solidFill>
                          <a:schemeClr val="tx1"/>
                        </a:solidFill>
                      </a:endParaRPr>
                    </a:p>
                  </a:txBody>
                  <a:tcPr anchor="ctr">
                    <a:noFill/>
                  </a:tcPr>
                </a:tc>
                <a:tc>
                  <a:txBody>
                    <a:bodyPr/>
                    <a:lstStyle/>
                    <a:p>
                      <a:pPr algn="ctr"/>
                      <a:r>
                        <a:rPr lang="tr-TR" sz="900" dirty="0" smtClean="0">
                          <a:solidFill>
                            <a:schemeClr val="tx1"/>
                          </a:solidFill>
                        </a:rPr>
                        <a:t>2014</a:t>
                      </a:r>
                      <a:endParaRPr lang="en-GB" sz="900" dirty="0">
                        <a:solidFill>
                          <a:schemeClr val="tx1"/>
                        </a:solidFill>
                      </a:endParaRPr>
                    </a:p>
                  </a:txBody>
                  <a:tcPr anchor="ctr">
                    <a:noFill/>
                  </a:tcPr>
                </a:tc>
                <a:tc>
                  <a:txBody>
                    <a:bodyPr/>
                    <a:lstStyle/>
                    <a:p>
                      <a:pPr algn="ctr"/>
                      <a:r>
                        <a:rPr lang="tr-TR" sz="900" dirty="0" smtClean="0">
                          <a:solidFill>
                            <a:schemeClr val="tx1"/>
                          </a:solidFill>
                        </a:rPr>
                        <a:t>2016</a:t>
                      </a:r>
                      <a:endParaRPr lang="en-GB" sz="900" dirty="0">
                        <a:solidFill>
                          <a:schemeClr val="tx1"/>
                        </a:solidFill>
                      </a:endParaRPr>
                    </a:p>
                  </a:txBody>
                  <a:tcPr anchor="ctr">
                    <a:noFill/>
                  </a:tcPr>
                </a:tc>
                <a:tc>
                  <a:txBody>
                    <a:bodyPr/>
                    <a:lstStyle/>
                    <a:p>
                      <a:pPr algn="ctr"/>
                      <a:r>
                        <a:rPr lang="tr-TR" sz="900" dirty="0" smtClean="0">
                          <a:solidFill>
                            <a:schemeClr val="tx1"/>
                          </a:solidFill>
                        </a:rPr>
                        <a:t>2018</a:t>
                      </a:r>
                      <a:endParaRPr lang="en-GB" sz="900" dirty="0">
                        <a:solidFill>
                          <a:schemeClr val="tx1"/>
                        </a:solidFill>
                      </a:endParaRPr>
                    </a:p>
                  </a:txBody>
                  <a:tcPr anchor="ctr">
                    <a:noFill/>
                  </a:tcPr>
                </a:tc>
                <a:tc>
                  <a:txBody>
                    <a:bodyPr/>
                    <a:lstStyle/>
                    <a:p>
                      <a:pPr algn="ctr"/>
                      <a:r>
                        <a:rPr lang="tr-TR" sz="900" dirty="0" smtClean="0">
                          <a:solidFill>
                            <a:schemeClr val="tx1"/>
                          </a:solidFill>
                        </a:rPr>
                        <a:t>2020</a:t>
                      </a:r>
                      <a:endParaRPr lang="en-GB" sz="900" dirty="0">
                        <a:solidFill>
                          <a:schemeClr val="tx1"/>
                        </a:solidFill>
                      </a:endParaRPr>
                    </a:p>
                  </a:txBody>
                  <a:tcPr anchor="ctr">
                    <a:noFill/>
                  </a:tcPr>
                </a:tc>
                <a:extLst>
                  <a:ext uri="{0D108BD9-81ED-4DB2-BD59-A6C34878D82A}">
                    <a16:rowId xmlns:a16="http://schemas.microsoft.com/office/drawing/2014/main" xmlns="" val="3646445720"/>
                  </a:ext>
                </a:extLst>
              </a:tr>
              <a:tr h="325742">
                <a:tc>
                  <a:txBody>
                    <a:bodyPr/>
                    <a:lstStyle/>
                    <a:p>
                      <a:pPr algn="ctr"/>
                      <a:r>
                        <a:rPr lang="tr-TR" sz="900" b="1" dirty="0" smtClean="0"/>
                        <a:t>1.</a:t>
                      </a:r>
                      <a:endParaRPr lang="en-GB" sz="900" b="1" dirty="0"/>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Blow</a:t>
                      </a:r>
                      <a:r>
                        <a:rPr lang="tr-TR" sz="900" b="1" dirty="0" smtClean="0">
                          <a:solidFill>
                            <a:schemeClr val="bg1"/>
                          </a:solidFill>
                        </a:rPr>
                        <a:t> </a:t>
                      </a:r>
                      <a:r>
                        <a:rPr lang="tr-TR" sz="900" b="1" dirty="0" err="1" smtClean="0">
                          <a:solidFill>
                            <a:schemeClr val="bg1"/>
                          </a:solidFill>
                        </a:rPr>
                        <a:t>up</a:t>
                      </a:r>
                      <a:r>
                        <a:rPr lang="tr-TR" sz="900" b="1" dirty="0" smtClean="0">
                          <a:solidFill>
                            <a:schemeClr val="bg1"/>
                          </a:solidFill>
                        </a:rPr>
                        <a:t> in </a:t>
                      </a:r>
                      <a:r>
                        <a:rPr lang="tr-TR" sz="900" b="1" dirty="0" err="1" smtClean="0">
                          <a:solidFill>
                            <a:schemeClr val="bg1"/>
                          </a:solidFill>
                        </a:rPr>
                        <a:t>asset</a:t>
                      </a:r>
                      <a:r>
                        <a:rPr lang="tr-TR" sz="900" b="1" dirty="0" smtClean="0">
                          <a:solidFill>
                            <a:schemeClr val="bg1"/>
                          </a:solidFill>
                        </a:rPr>
                        <a:t> </a:t>
                      </a:r>
                      <a:r>
                        <a:rPr lang="tr-TR" sz="900" b="1" dirty="0" err="1" smtClean="0">
                          <a:solidFill>
                            <a:schemeClr val="bg1"/>
                          </a:solidFill>
                        </a:rPr>
                        <a:t>prices</a:t>
                      </a:r>
                      <a:endParaRPr lang="en-GB" sz="900" b="1" dirty="0" smtClean="0">
                        <a:solidFill>
                          <a:schemeClr val="bg1"/>
                        </a:solidFill>
                      </a:endParaRPr>
                    </a:p>
                  </a:txBody>
                  <a:tcPr anchor="ctr">
                    <a:solidFill>
                      <a:srgbClr val="0380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Asset</a:t>
                      </a:r>
                      <a:r>
                        <a:rPr lang="tr-TR" sz="900" b="1" dirty="0" smtClean="0">
                          <a:solidFill>
                            <a:schemeClr val="bg1"/>
                          </a:solidFill>
                        </a:rPr>
                        <a:t>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collapse</a:t>
                      </a:r>
                      <a:endParaRPr lang="en-GB" sz="900" b="1" dirty="0" smtClean="0">
                        <a:solidFill>
                          <a:schemeClr val="bg1"/>
                        </a:solidFill>
                      </a:endParaRPr>
                    </a:p>
                  </a:txBody>
                  <a:tcPr anchor="ctr">
                    <a:solidFill>
                      <a:srgbClr val="0380C4"/>
                    </a:solidFill>
                  </a:tcPr>
                </a:tc>
                <a:tc>
                  <a:txBody>
                    <a:bodyPr/>
                    <a:lstStyle/>
                    <a:p>
                      <a:pPr algn="ctr"/>
                      <a:r>
                        <a:rPr lang="tr-TR" sz="900" b="1" dirty="0" smtClean="0">
                          <a:solidFill>
                            <a:schemeClr val="bg1"/>
                          </a:solidFill>
                        </a:rPr>
                        <a:t>Financial </a:t>
                      </a:r>
                      <a:r>
                        <a:rPr lang="tr-TR" sz="900" b="1" dirty="0" err="1" smtClean="0">
                          <a:solidFill>
                            <a:schemeClr val="bg1"/>
                          </a:solidFill>
                        </a:rPr>
                        <a:t>failure</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Fiscal</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0380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smtClean="0">
                        <a:solidFill>
                          <a:schemeClr val="bg1"/>
                        </a:solidFill>
                      </a:endParaRPr>
                    </a:p>
                  </a:txBody>
                  <a:tcPr anchor="ctr">
                    <a:solidFill>
                      <a:srgbClr val="00844B"/>
                    </a:solidFill>
                  </a:tcPr>
                </a:tc>
                <a:tc>
                  <a:txBody>
                    <a:bodyPr/>
                    <a:lstStyle/>
                    <a:p>
                      <a:pPr algn="ctr"/>
                      <a:r>
                        <a:rPr lang="tr-TR" sz="900" b="1" dirty="0" err="1" smtClean="0">
                          <a:solidFill>
                            <a:schemeClr val="bg1"/>
                          </a:solidFill>
                        </a:rPr>
                        <a:t>Weapons</a:t>
                      </a:r>
                      <a:r>
                        <a:rPr lang="tr-TR" sz="900" b="1" dirty="0" smtClean="0">
                          <a:solidFill>
                            <a:schemeClr val="bg1"/>
                          </a:solidFill>
                        </a:rPr>
                        <a:t> of </a:t>
                      </a:r>
                      <a:r>
                        <a:rPr lang="tr-TR" sz="900" b="1" dirty="0" err="1" smtClean="0">
                          <a:solidFill>
                            <a:schemeClr val="bg1"/>
                          </a:solidFill>
                        </a:rPr>
                        <a:t>mass</a:t>
                      </a:r>
                      <a:r>
                        <a:rPr lang="tr-TR" sz="900" b="1" dirty="0" smtClean="0">
                          <a:solidFill>
                            <a:schemeClr val="bg1"/>
                          </a:solidFill>
                        </a:rPr>
                        <a:t> </a:t>
                      </a:r>
                      <a:r>
                        <a:rPr lang="tr-TR" sz="900" b="1" dirty="0" err="1" smtClean="0">
                          <a:solidFill>
                            <a:schemeClr val="bg1"/>
                          </a:solidFill>
                        </a:rPr>
                        <a:t>destruction</a:t>
                      </a:r>
                      <a:endParaRPr lang="en-GB" sz="900" b="1" dirty="0">
                        <a:solidFill>
                          <a:schemeClr val="bg1"/>
                        </a:solidFill>
                      </a:endParaRPr>
                    </a:p>
                  </a:txBody>
                  <a:tcPr anchor="ctr">
                    <a:solidFill>
                      <a:srgbClr val="E7790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smtClean="0">
                        <a:solidFill>
                          <a:schemeClr val="bg1"/>
                        </a:solidFill>
                      </a:endParaRPr>
                    </a:p>
                  </a:txBody>
                  <a:tcPr anchor="ctr">
                    <a:solidFill>
                      <a:srgbClr val="00844B"/>
                    </a:solidFill>
                  </a:tcPr>
                </a:tc>
                <a:extLst>
                  <a:ext uri="{0D108BD9-81ED-4DB2-BD59-A6C34878D82A}">
                    <a16:rowId xmlns:a16="http://schemas.microsoft.com/office/drawing/2014/main" xmlns="" val="1039872939"/>
                  </a:ext>
                </a:extLst>
              </a:tr>
              <a:tr h="325742">
                <a:tc>
                  <a:txBody>
                    <a:bodyPr/>
                    <a:lstStyle/>
                    <a:p>
                      <a:pPr algn="ctr"/>
                      <a:r>
                        <a:rPr lang="tr-TR" sz="900" b="1" dirty="0" smtClean="0"/>
                        <a:t>2.</a:t>
                      </a:r>
                      <a:endParaRPr lang="en-GB" sz="900" b="1" dirty="0"/>
                    </a:p>
                  </a:txBody>
                  <a:tcPr anchor="ctr">
                    <a:noFill/>
                  </a:tcPr>
                </a:tc>
                <a:tc>
                  <a:txBody>
                    <a:bodyPr/>
                    <a:lstStyle/>
                    <a:p>
                      <a:pPr algn="ctr"/>
                      <a:r>
                        <a:rPr lang="tr-TR" sz="900" b="1" dirty="0" err="1" smtClean="0">
                          <a:solidFill>
                            <a:schemeClr val="bg1"/>
                          </a:solidFill>
                        </a:rPr>
                        <a:t>Deglobalization</a:t>
                      </a:r>
                      <a:r>
                        <a:rPr lang="tr-TR" sz="900" b="1" dirty="0" smtClean="0">
                          <a:solidFill>
                            <a:schemeClr val="bg1"/>
                          </a:solidFill>
                        </a:rPr>
                        <a:t> (</a:t>
                      </a:r>
                      <a:r>
                        <a:rPr lang="tr-TR" sz="900" b="1" dirty="0" err="1" smtClean="0">
                          <a:solidFill>
                            <a:schemeClr val="bg1"/>
                          </a:solidFill>
                        </a:rPr>
                        <a:t>developed</a:t>
                      </a:r>
                      <a:r>
                        <a:rPr lang="tr-TR" sz="900" b="1" dirty="0" smtClean="0">
                          <a:solidFill>
                            <a:schemeClr val="bg1"/>
                          </a:solidFill>
                        </a:rPr>
                        <a:t>)</a:t>
                      </a:r>
                      <a:endParaRPr lang="en-GB" sz="900" b="1" dirty="0">
                        <a:solidFill>
                          <a:schemeClr val="bg1"/>
                        </a:solidFill>
                      </a:endParaRPr>
                    </a:p>
                  </a:txBody>
                  <a:tcPr anchor="ctr">
                    <a:solidFill>
                      <a:srgbClr val="E77906"/>
                    </a:solidFill>
                  </a:tcPr>
                </a:tc>
                <a:tc>
                  <a:txBody>
                    <a:bodyPr/>
                    <a:lstStyle/>
                    <a:p>
                      <a:pPr algn="ctr"/>
                      <a:r>
                        <a:rPr lang="tr-TR" sz="900" b="1" dirty="0" err="1" smtClean="0">
                          <a:solidFill>
                            <a:schemeClr val="bg1"/>
                          </a:solidFill>
                        </a:rPr>
                        <a:t>Deglobalization</a:t>
                      </a:r>
                      <a:r>
                        <a:rPr lang="tr-TR" sz="900" b="1" dirty="0" smtClean="0">
                          <a:solidFill>
                            <a:schemeClr val="bg1"/>
                          </a:solidFill>
                        </a:rPr>
                        <a:t> (</a:t>
                      </a:r>
                      <a:r>
                        <a:rPr lang="tr-TR" sz="900" b="1" dirty="0" err="1" smtClean="0">
                          <a:solidFill>
                            <a:schemeClr val="bg1"/>
                          </a:solidFill>
                        </a:rPr>
                        <a:t>developed</a:t>
                      </a:r>
                      <a:r>
                        <a:rPr lang="tr-TR" sz="900" b="1" dirty="0" smtClean="0">
                          <a:solidFill>
                            <a:schemeClr val="bg1"/>
                          </a:solidFill>
                        </a:rPr>
                        <a:t>)</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Water</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E5271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smtClean="0">
                        <a:solidFill>
                          <a:schemeClr val="bg1"/>
                        </a:solidFill>
                      </a:endParaRPr>
                    </a:p>
                  </a:txBody>
                  <a:tcPr anchor="ctr">
                    <a:solidFill>
                      <a:srgbClr val="00844B"/>
                    </a:solidFill>
                  </a:tcPr>
                </a:tc>
                <a:tc>
                  <a:txBody>
                    <a:bodyPr/>
                    <a:lstStyle/>
                    <a:p>
                      <a:pPr algn="ctr"/>
                      <a:r>
                        <a:rPr lang="tr-TR" sz="900" b="1" dirty="0" err="1" smtClean="0">
                          <a:solidFill>
                            <a:schemeClr val="bg1"/>
                          </a:solidFill>
                        </a:rPr>
                        <a:t>Weapons</a:t>
                      </a:r>
                      <a:r>
                        <a:rPr lang="tr-TR" sz="900" b="1" dirty="0" smtClean="0">
                          <a:solidFill>
                            <a:schemeClr val="bg1"/>
                          </a:solidFill>
                        </a:rPr>
                        <a:t> of </a:t>
                      </a:r>
                      <a:r>
                        <a:rPr lang="tr-TR" sz="900" b="1" dirty="0" err="1" smtClean="0">
                          <a:solidFill>
                            <a:schemeClr val="bg1"/>
                          </a:solidFill>
                        </a:rPr>
                        <a:t>mass</a:t>
                      </a:r>
                      <a:r>
                        <a:rPr lang="tr-TR" sz="900" b="1" dirty="0" smtClean="0">
                          <a:solidFill>
                            <a:schemeClr val="bg1"/>
                          </a:solidFill>
                        </a:rPr>
                        <a:t> </a:t>
                      </a:r>
                      <a:r>
                        <a:rPr lang="tr-TR" sz="900" b="1" dirty="0" err="1" smtClean="0">
                          <a:solidFill>
                            <a:schemeClr val="bg1"/>
                          </a:solidFill>
                        </a:rPr>
                        <a:t>destruction</a:t>
                      </a:r>
                      <a:endParaRPr lang="en-GB" sz="900" b="1" dirty="0">
                        <a:solidFill>
                          <a:schemeClr val="bg1"/>
                        </a:solidFill>
                      </a:endParaRPr>
                    </a:p>
                  </a:txBody>
                  <a:tcPr anchor="ctr">
                    <a:solidFill>
                      <a:srgbClr val="E77906"/>
                    </a:solidFill>
                  </a:tcPr>
                </a:tc>
                <a:tc>
                  <a:txBody>
                    <a:bodyPr/>
                    <a:lstStyle/>
                    <a:p>
                      <a:pPr algn="ctr"/>
                      <a:r>
                        <a:rPr lang="tr-TR" sz="900" b="1" dirty="0" smtClean="0">
                          <a:solidFill>
                            <a:schemeClr val="bg1"/>
                          </a:solidFill>
                        </a:rPr>
                        <a:t>Extreme </a:t>
                      </a:r>
                      <a:r>
                        <a:rPr lang="tr-TR" sz="900" b="1" dirty="0" err="1" smtClean="0">
                          <a:solidFill>
                            <a:schemeClr val="bg1"/>
                          </a:solidFill>
                        </a:rPr>
                        <a:t>weather</a:t>
                      </a:r>
                      <a:endParaRPr lang="en-GB" sz="900" b="1" dirty="0">
                        <a:solidFill>
                          <a:schemeClr val="bg1"/>
                        </a:solidFill>
                      </a:endParaRPr>
                    </a:p>
                  </a:txBody>
                  <a:tcPr anchor="ctr">
                    <a:solidFill>
                      <a:srgbClr val="00844B"/>
                    </a:solidFill>
                  </a:tcPr>
                </a:tc>
                <a:tc>
                  <a:txBody>
                    <a:bodyPr/>
                    <a:lstStyle/>
                    <a:p>
                      <a:pPr algn="ctr"/>
                      <a:r>
                        <a:rPr lang="tr-TR" sz="900" b="1" dirty="0" err="1" smtClean="0">
                          <a:solidFill>
                            <a:schemeClr val="bg1"/>
                          </a:solidFill>
                        </a:rPr>
                        <a:t>Weapons</a:t>
                      </a:r>
                      <a:r>
                        <a:rPr lang="tr-TR" sz="900" b="1" dirty="0" smtClean="0">
                          <a:solidFill>
                            <a:schemeClr val="bg1"/>
                          </a:solidFill>
                        </a:rPr>
                        <a:t> of </a:t>
                      </a:r>
                      <a:r>
                        <a:rPr lang="tr-TR" sz="900" b="1" dirty="0" err="1" smtClean="0">
                          <a:solidFill>
                            <a:schemeClr val="bg1"/>
                          </a:solidFill>
                        </a:rPr>
                        <a:t>mass</a:t>
                      </a:r>
                      <a:r>
                        <a:rPr lang="tr-TR" sz="900" b="1" dirty="0" smtClean="0">
                          <a:solidFill>
                            <a:schemeClr val="bg1"/>
                          </a:solidFill>
                        </a:rPr>
                        <a:t> </a:t>
                      </a:r>
                      <a:r>
                        <a:rPr lang="tr-TR" sz="900" b="1" dirty="0" err="1" smtClean="0">
                          <a:solidFill>
                            <a:schemeClr val="bg1"/>
                          </a:solidFill>
                        </a:rPr>
                        <a:t>destruction</a:t>
                      </a:r>
                      <a:endParaRPr lang="en-GB" sz="900" b="1" dirty="0">
                        <a:solidFill>
                          <a:schemeClr val="bg1"/>
                        </a:solidFill>
                      </a:endParaRPr>
                    </a:p>
                  </a:txBody>
                  <a:tcPr anchor="ctr">
                    <a:solidFill>
                      <a:srgbClr val="E77906"/>
                    </a:solidFill>
                  </a:tcPr>
                </a:tc>
                <a:extLst>
                  <a:ext uri="{0D108BD9-81ED-4DB2-BD59-A6C34878D82A}">
                    <a16:rowId xmlns:a16="http://schemas.microsoft.com/office/drawing/2014/main" xmlns="" val="2941412111"/>
                  </a:ext>
                </a:extLst>
              </a:tr>
              <a:tr h="325742">
                <a:tc>
                  <a:txBody>
                    <a:bodyPr/>
                    <a:lstStyle/>
                    <a:p>
                      <a:pPr algn="ctr"/>
                      <a:r>
                        <a:rPr lang="tr-TR" sz="900" b="1" dirty="0" smtClean="0"/>
                        <a:t>3.</a:t>
                      </a:r>
                      <a:endParaRPr lang="en-GB" sz="900" b="1" dirty="0"/>
                    </a:p>
                  </a:txBody>
                  <a:tcPr anchor="ctr">
                    <a:noFill/>
                  </a:tcPr>
                </a:tc>
                <a:tc>
                  <a:txBody>
                    <a:bodyPr/>
                    <a:lstStyle/>
                    <a:p>
                      <a:pPr algn="ctr"/>
                      <a:r>
                        <a:rPr lang="tr-TR" sz="900" b="1" dirty="0" err="1" smtClean="0">
                          <a:solidFill>
                            <a:schemeClr val="bg1"/>
                          </a:solidFill>
                        </a:rPr>
                        <a:t>China</a:t>
                      </a:r>
                      <a:r>
                        <a:rPr lang="tr-TR" sz="900" b="1" dirty="0" smtClean="0">
                          <a:solidFill>
                            <a:schemeClr val="bg1"/>
                          </a:solidFill>
                        </a:rPr>
                        <a:t> hard </a:t>
                      </a:r>
                      <a:r>
                        <a:rPr lang="tr-TR" sz="900" b="1" dirty="0" err="1" smtClean="0">
                          <a:solidFill>
                            <a:schemeClr val="bg1"/>
                          </a:solidFill>
                        </a:rPr>
                        <a:t>landing</a:t>
                      </a:r>
                      <a:endParaRPr lang="en-GB" sz="900" b="1" dirty="0">
                        <a:solidFill>
                          <a:schemeClr val="bg1"/>
                        </a:solidFill>
                      </a:endParaRPr>
                    </a:p>
                  </a:txBody>
                  <a:tcPr anchor="ctr">
                    <a:solidFill>
                      <a:srgbClr val="0380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Oil</a:t>
                      </a:r>
                      <a:r>
                        <a:rPr lang="tr-TR" sz="900" b="1" dirty="0" smtClean="0">
                          <a:solidFill>
                            <a:schemeClr val="bg1"/>
                          </a:solidFill>
                        </a:rPr>
                        <a:t>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spikes</a:t>
                      </a:r>
                      <a:endParaRPr lang="en-GB" sz="900" b="1" dirty="0" smtClean="0">
                        <a:solidFill>
                          <a:schemeClr val="bg1"/>
                        </a:solidFill>
                      </a:endParaRPr>
                    </a:p>
                  </a:txBody>
                  <a:tcPr anchor="ctr">
                    <a:solidFill>
                      <a:srgbClr val="0380C4"/>
                    </a:solidFill>
                  </a:tcPr>
                </a:tc>
                <a:tc>
                  <a:txBody>
                    <a:bodyPr/>
                    <a:lstStyle/>
                    <a:p>
                      <a:pPr algn="ctr"/>
                      <a:r>
                        <a:rPr lang="tr-TR" sz="900" b="1" dirty="0" err="1" smtClean="0">
                          <a:solidFill>
                            <a:schemeClr val="bg1"/>
                          </a:solidFill>
                        </a:rPr>
                        <a:t>Food</a:t>
                      </a:r>
                      <a:r>
                        <a:rPr lang="tr-TR" sz="900" b="1" baseline="0" dirty="0" smtClean="0">
                          <a:solidFill>
                            <a:schemeClr val="bg1"/>
                          </a:solidFill>
                        </a:rPr>
                        <a:t> </a:t>
                      </a:r>
                      <a:r>
                        <a:rPr lang="tr-TR" sz="900" b="1" baseline="0" dirty="0" err="1" smtClean="0">
                          <a:solidFill>
                            <a:schemeClr val="bg1"/>
                          </a:solidFill>
                        </a:rPr>
                        <a:t>crises</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Water</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00844B"/>
                    </a:solidFill>
                  </a:tcPr>
                </a:tc>
                <a:tc>
                  <a:txBody>
                    <a:bodyPr/>
                    <a:lstStyle/>
                    <a:p>
                      <a:pPr algn="ctr"/>
                      <a:r>
                        <a:rPr lang="tr-TR" sz="900" b="1" dirty="0" err="1" smtClean="0">
                          <a:solidFill>
                            <a:schemeClr val="bg1"/>
                          </a:solidFill>
                        </a:rPr>
                        <a:t>Water</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E5271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smtClean="0">
                          <a:solidFill>
                            <a:schemeClr val="bg1"/>
                          </a:solidFill>
                        </a:rPr>
                        <a:t>Natural </a:t>
                      </a:r>
                      <a:r>
                        <a:rPr lang="tr-TR" sz="900" b="1" dirty="0" err="1" smtClean="0">
                          <a:solidFill>
                            <a:schemeClr val="bg1"/>
                          </a:solidFill>
                        </a:rPr>
                        <a:t>disasters</a:t>
                      </a:r>
                      <a:endParaRPr lang="en-GB" sz="900" b="1" dirty="0" smtClean="0">
                        <a:solidFill>
                          <a:schemeClr val="bg1"/>
                        </a:solidFill>
                      </a:endParaRPr>
                    </a:p>
                  </a:txBody>
                  <a:tcPr anchor="ctr">
                    <a:solidFill>
                      <a:srgbClr val="00844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Biodiversity</a:t>
                      </a:r>
                      <a:r>
                        <a:rPr lang="tr-TR" sz="900" b="1" baseline="0" dirty="0" smtClean="0">
                          <a:solidFill>
                            <a:schemeClr val="bg1"/>
                          </a:solidFill>
                        </a:rPr>
                        <a:t> </a:t>
                      </a:r>
                      <a:r>
                        <a:rPr lang="tr-TR" sz="900" b="1" baseline="0" dirty="0" err="1" smtClean="0">
                          <a:solidFill>
                            <a:schemeClr val="bg1"/>
                          </a:solidFill>
                        </a:rPr>
                        <a:t>loss</a:t>
                      </a:r>
                      <a:endParaRPr lang="en-GB" sz="900" b="1" dirty="0" smtClean="0">
                        <a:solidFill>
                          <a:schemeClr val="bg1"/>
                        </a:solidFill>
                      </a:endParaRPr>
                    </a:p>
                  </a:txBody>
                  <a:tcPr anchor="ctr">
                    <a:solidFill>
                      <a:srgbClr val="00844B"/>
                    </a:solidFill>
                  </a:tcPr>
                </a:tc>
                <a:extLst>
                  <a:ext uri="{0D108BD9-81ED-4DB2-BD59-A6C34878D82A}">
                    <a16:rowId xmlns:a16="http://schemas.microsoft.com/office/drawing/2014/main" xmlns="" val="789807619"/>
                  </a:ext>
                </a:extLst>
              </a:tr>
              <a:tr h="325742">
                <a:tc>
                  <a:txBody>
                    <a:bodyPr/>
                    <a:lstStyle/>
                    <a:p>
                      <a:pPr algn="ctr"/>
                      <a:r>
                        <a:rPr lang="tr-TR" sz="900" b="1" dirty="0" smtClean="0"/>
                        <a:t>4.</a:t>
                      </a:r>
                      <a:endParaRPr lang="en-GB" sz="900" b="1" dirty="0"/>
                    </a:p>
                  </a:txBody>
                  <a:tcPr anchor="ctr">
                    <a:noFill/>
                  </a:tcPr>
                </a:tc>
                <a:tc>
                  <a:txBody>
                    <a:bodyPr/>
                    <a:lstStyle/>
                    <a:p>
                      <a:pPr algn="ctr"/>
                      <a:r>
                        <a:rPr lang="tr-TR" sz="900" b="1" dirty="0" err="1" smtClean="0">
                          <a:solidFill>
                            <a:schemeClr val="bg1"/>
                          </a:solidFill>
                        </a:rPr>
                        <a:t>Oil</a:t>
                      </a:r>
                      <a:r>
                        <a:rPr lang="tr-TR" sz="900" b="1" dirty="0" smtClean="0">
                          <a:solidFill>
                            <a:schemeClr val="bg1"/>
                          </a:solidFill>
                        </a:rPr>
                        <a:t>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shock</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Chronic</a:t>
                      </a:r>
                      <a:r>
                        <a:rPr lang="tr-TR" sz="900" b="1" dirty="0" smtClean="0">
                          <a:solidFill>
                            <a:schemeClr val="bg1"/>
                          </a:solidFill>
                        </a:rPr>
                        <a:t> </a:t>
                      </a:r>
                      <a:r>
                        <a:rPr lang="tr-TR" sz="900" b="1" dirty="0" err="1" smtClean="0">
                          <a:solidFill>
                            <a:schemeClr val="bg1"/>
                          </a:solidFill>
                        </a:rPr>
                        <a:t>disease</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Fiscal</a:t>
                      </a:r>
                      <a:r>
                        <a:rPr lang="tr-TR" sz="900" b="1" dirty="0" smtClean="0">
                          <a:solidFill>
                            <a:schemeClr val="bg1"/>
                          </a:solidFill>
                        </a:rPr>
                        <a:t> </a:t>
                      </a:r>
                      <a:r>
                        <a:rPr lang="tr-TR" sz="900" b="1" dirty="0" err="1" smtClean="0">
                          <a:solidFill>
                            <a:schemeClr val="bg1"/>
                          </a:solidFill>
                        </a:rPr>
                        <a:t>imbalances</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Unemployment</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Involuntary</a:t>
                      </a:r>
                      <a:r>
                        <a:rPr lang="tr-TR" sz="900" b="1" dirty="0" smtClean="0">
                          <a:solidFill>
                            <a:schemeClr val="bg1"/>
                          </a:solidFill>
                        </a:rPr>
                        <a:t> </a:t>
                      </a:r>
                      <a:r>
                        <a:rPr lang="tr-TR" sz="900" b="1" dirty="0" err="1" smtClean="0">
                          <a:solidFill>
                            <a:schemeClr val="bg1"/>
                          </a:solidFill>
                        </a:rPr>
                        <a:t>migration</a:t>
                      </a:r>
                      <a:endParaRPr lang="en-GB" sz="900" b="1" dirty="0">
                        <a:solidFill>
                          <a:schemeClr val="bg1"/>
                        </a:solidFill>
                      </a:endParaRPr>
                    </a:p>
                  </a:txBody>
                  <a:tcPr anchor="ctr">
                    <a:solidFill>
                      <a:srgbClr val="E5271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err="1" smtClean="0">
                          <a:solidFill>
                            <a:schemeClr val="bg1"/>
                          </a:solidFill>
                        </a:rPr>
                        <a:t>Climate</a:t>
                      </a:r>
                      <a:r>
                        <a:rPr lang="tr-TR" sz="900" b="1" dirty="0" smtClean="0">
                          <a:solidFill>
                            <a:schemeClr val="bg1"/>
                          </a:solidFill>
                        </a:rPr>
                        <a:t> </a:t>
                      </a:r>
                      <a:r>
                        <a:rPr lang="tr-TR" sz="900" b="1" dirty="0" err="1" smtClean="0">
                          <a:solidFill>
                            <a:schemeClr val="bg1"/>
                          </a:solidFill>
                        </a:rPr>
                        <a:t>action</a:t>
                      </a:r>
                      <a:r>
                        <a:rPr lang="tr-TR" sz="900" b="1" dirty="0" smtClean="0">
                          <a:solidFill>
                            <a:schemeClr val="bg1"/>
                          </a:solidFill>
                        </a:rPr>
                        <a:t> </a:t>
                      </a:r>
                      <a:r>
                        <a:rPr lang="tr-TR" sz="900" b="1" dirty="0" err="1" smtClean="0">
                          <a:solidFill>
                            <a:schemeClr val="bg1"/>
                          </a:solidFill>
                        </a:rPr>
                        <a:t>failure</a:t>
                      </a:r>
                      <a:endParaRPr lang="en-GB" sz="900" b="1" dirty="0" smtClean="0">
                        <a:solidFill>
                          <a:schemeClr val="bg1"/>
                        </a:solidFill>
                      </a:endParaRPr>
                    </a:p>
                  </a:txBody>
                  <a:tcPr anchor="ctr">
                    <a:solidFill>
                      <a:srgbClr val="00844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900" b="1" dirty="0" smtClean="0">
                          <a:solidFill>
                            <a:schemeClr val="bg1"/>
                          </a:solidFill>
                        </a:rPr>
                        <a:t>Extreme </a:t>
                      </a:r>
                      <a:r>
                        <a:rPr lang="tr-TR" sz="900" b="1" dirty="0" err="1" smtClean="0">
                          <a:solidFill>
                            <a:schemeClr val="bg1"/>
                          </a:solidFill>
                        </a:rPr>
                        <a:t>weather</a:t>
                      </a:r>
                      <a:endParaRPr lang="en-GB" sz="900" b="1" dirty="0" smtClean="0">
                        <a:solidFill>
                          <a:schemeClr val="bg1"/>
                        </a:solidFill>
                      </a:endParaRPr>
                    </a:p>
                  </a:txBody>
                  <a:tcPr anchor="ctr">
                    <a:solidFill>
                      <a:srgbClr val="00844B"/>
                    </a:solidFill>
                  </a:tcPr>
                </a:tc>
                <a:extLst>
                  <a:ext uri="{0D108BD9-81ED-4DB2-BD59-A6C34878D82A}">
                    <a16:rowId xmlns:a16="http://schemas.microsoft.com/office/drawing/2014/main" xmlns="" val="3812756414"/>
                  </a:ext>
                </a:extLst>
              </a:tr>
              <a:tr h="325742">
                <a:tc>
                  <a:txBody>
                    <a:bodyPr/>
                    <a:lstStyle/>
                    <a:p>
                      <a:pPr algn="ctr"/>
                      <a:r>
                        <a:rPr lang="tr-TR" sz="900" b="1" dirty="0" smtClean="0"/>
                        <a:t>5.</a:t>
                      </a:r>
                      <a:endParaRPr lang="en-GB" sz="900" b="1" dirty="0"/>
                    </a:p>
                  </a:txBody>
                  <a:tcPr anchor="ctr">
                    <a:noFill/>
                  </a:tcPr>
                </a:tc>
                <a:tc>
                  <a:txBody>
                    <a:bodyPr/>
                    <a:lstStyle/>
                    <a:p>
                      <a:pPr algn="ctr"/>
                      <a:r>
                        <a:rPr lang="tr-TR" sz="900" b="1" dirty="0" err="1" smtClean="0">
                          <a:solidFill>
                            <a:schemeClr val="bg1"/>
                          </a:solidFill>
                        </a:rPr>
                        <a:t>Pandemics</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Fiscal</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0380C4"/>
                    </a:solidFill>
                  </a:tcPr>
                </a:tc>
                <a:tc>
                  <a:txBody>
                    <a:bodyPr/>
                    <a:lstStyle/>
                    <a:p>
                      <a:pPr algn="ctr"/>
                      <a:r>
                        <a:rPr lang="tr-TR" sz="900" b="1" dirty="0" smtClean="0">
                          <a:solidFill>
                            <a:schemeClr val="bg1"/>
                          </a:solidFill>
                        </a:rPr>
                        <a:t>Energy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volatility</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Infrastructure</a:t>
                      </a:r>
                      <a:r>
                        <a:rPr lang="tr-TR" sz="900" b="1" dirty="0" smtClean="0">
                          <a:solidFill>
                            <a:schemeClr val="bg1"/>
                          </a:solidFill>
                        </a:rPr>
                        <a:t> </a:t>
                      </a:r>
                      <a:r>
                        <a:rPr lang="tr-TR" sz="900" b="1" dirty="0" err="1" smtClean="0">
                          <a:solidFill>
                            <a:schemeClr val="bg1"/>
                          </a:solidFill>
                        </a:rPr>
                        <a:t>breakdown</a:t>
                      </a:r>
                      <a:endParaRPr lang="en-GB" sz="900" b="1" dirty="0">
                        <a:solidFill>
                          <a:schemeClr val="bg1"/>
                        </a:solidFill>
                      </a:endParaRPr>
                    </a:p>
                  </a:txBody>
                  <a:tcPr anchor="ctr">
                    <a:solidFill>
                      <a:srgbClr val="902172"/>
                    </a:solidFill>
                  </a:tcPr>
                </a:tc>
                <a:tc>
                  <a:txBody>
                    <a:bodyPr/>
                    <a:lstStyle/>
                    <a:p>
                      <a:pPr algn="ctr"/>
                      <a:r>
                        <a:rPr lang="tr-TR" sz="900" b="1" dirty="0" smtClean="0">
                          <a:solidFill>
                            <a:schemeClr val="bg1"/>
                          </a:solidFill>
                        </a:rPr>
                        <a:t>Energy </a:t>
                      </a:r>
                      <a:r>
                        <a:rPr lang="tr-TR" sz="900" b="1" dirty="0" err="1" smtClean="0">
                          <a:solidFill>
                            <a:schemeClr val="bg1"/>
                          </a:solidFill>
                        </a:rPr>
                        <a:t>price</a:t>
                      </a:r>
                      <a:r>
                        <a:rPr lang="tr-TR" sz="900" b="1" dirty="0" smtClean="0">
                          <a:solidFill>
                            <a:schemeClr val="bg1"/>
                          </a:solidFill>
                        </a:rPr>
                        <a:t> </a:t>
                      </a:r>
                      <a:r>
                        <a:rPr lang="tr-TR" sz="900" b="1" dirty="0" err="1" smtClean="0">
                          <a:solidFill>
                            <a:schemeClr val="bg1"/>
                          </a:solidFill>
                        </a:rPr>
                        <a:t>shock</a:t>
                      </a:r>
                      <a:endParaRPr lang="en-GB" sz="900" b="1" dirty="0">
                        <a:solidFill>
                          <a:schemeClr val="bg1"/>
                        </a:solidFill>
                      </a:endParaRPr>
                    </a:p>
                  </a:txBody>
                  <a:tcPr anchor="ctr">
                    <a:solidFill>
                      <a:srgbClr val="0380C4"/>
                    </a:solidFill>
                  </a:tcPr>
                </a:tc>
                <a:tc>
                  <a:txBody>
                    <a:bodyPr/>
                    <a:lstStyle/>
                    <a:p>
                      <a:pPr algn="ctr"/>
                      <a:r>
                        <a:rPr lang="tr-TR" sz="900" b="1" dirty="0" err="1" smtClean="0">
                          <a:solidFill>
                            <a:schemeClr val="bg1"/>
                          </a:solidFill>
                        </a:rPr>
                        <a:t>Water</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E52716"/>
                    </a:solidFill>
                  </a:tcPr>
                </a:tc>
                <a:tc>
                  <a:txBody>
                    <a:bodyPr/>
                    <a:lstStyle/>
                    <a:p>
                      <a:pPr algn="ctr"/>
                      <a:r>
                        <a:rPr lang="tr-TR" sz="900" b="1" dirty="0" err="1" smtClean="0">
                          <a:solidFill>
                            <a:schemeClr val="bg1"/>
                          </a:solidFill>
                        </a:rPr>
                        <a:t>Water</a:t>
                      </a:r>
                      <a:r>
                        <a:rPr lang="tr-TR" sz="900" b="1" dirty="0" smtClean="0">
                          <a:solidFill>
                            <a:schemeClr val="bg1"/>
                          </a:solidFill>
                        </a:rPr>
                        <a:t> </a:t>
                      </a:r>
                      <a:r>
                        <a:rPr lang="tr-TR" sz="900" b="1" dirty="0" err="1" smtClean="0">
                          <a:solidFill>
                            <a:schemeClr val="bg1"/>
                          </a:solidFill>
                        </a:rPr>
                        <a:t>crises</a:t>
                      </a:r>
                      <a:endParaRPr lang="en-GB" sz="900" b="1" dirty="0">
                        <a:solidFill>
                          <a:schemeClr val="bg1"/>
                        </a:solidFill>
                      </a:endParaRPr>
                    </a:p>
                  </a:txBody>
                  <a:tcPr anchor="ctr">
                    <a:solidFill>
                      <a:srgbClr val="E52716"/>
                    </a:solidFill>
                  </a:tcPr>
                </a:tc>
                <a:extLst>
                  <a:ext uri="{0D108BD9-81ED-4DB2-BD59-A6C34878D82A}">
                    <a16:rowId xmlns:a16="http://schemas.microsoft.com/office/drawing/2014/main" xmlns="" val="3155319079"/>
                  </a:ext>
                </a:extLst>
              </a:tr>
            </a:tbl>
          </a:graphicData>
        </a:graphic>
      </p:graphicFrame>
      <p:sp>
        <p:nvSpPr>
          <p:cNvPr id="10" name="Metin kutusu 9"/>
          <p:cNvSpPr txBox="1"/>
          <p:nvPr/>
        </p:nvSpPr>
        <p:spPr>
          <a:xfrm rot="16200000">
            <a:off x="-426843" y="2417484"/>
            <a:ext cx="1705621" cy="584775"/>
          </a:xfrm>
          <a:prstGeom prst="rect">
            <a:avLst/>
          </a:prstGeom>
          <a:noFill/>
        </p:spPr>
        <p:txBody>
          <a:bodyPr wrap="square" rtlCol="0">
            <a:spAutoFit/>
          </a:bodyPr>
          <a:lstStyle/>
          <a:p>
            <a:pPr algn="ctr"/>
            <a:r>
              <a:rPr lang="tr-TR" sz="1600" b="1" u="sng" dirty="0" err="1"/>
              <a:t>In</a:t>
            </a:r>
            <a:r>
              <a:rPr lang="tr-TR" sz="1600" b="1" u="sng" dirty="0"/>
              <a:t> </a:t>
            </a:r>
            <a:r>
              <a:rPr lang="tr-TR" sz="1600" b="1" u="sng" dirty="0" err="1"/>
              <a:t>terms</a:t>
            </a:r>
            <a:r>
              <a:rPr lang="tr-TR" sz="1600" b="1" u="sng" dirty="0"/>
              <a:t> of </a:t>
            </a:r>
            <a:r>
              <a:rPr lang="tr-TR" sz="1600" b="1" u="sng" dirty="0" err="1"/>
              <a:t>likelihood</a:t>
            </a:r>
            <a:endParaRPr lang="en-GB" sz="1600" b="1" u="sng" dirty="0"/>
          </a:p>
        </p:txBody>
      </p:sp>
      <p:sp>
        <p:nvSpPr>
          <p:cNvPr id="11" name="Metin kutusu 10"/>
          <p:cNvSpPr txBox="1"/>
          <p:nvPr/>
        </p:nvSpPr>
        <p:spPr>
          <a:xfrm rot="16200000">
            <a:off x="-322983" y="4947030"/>
            <a:ext cx="1497899" cy="584775"/>
          </a:xfrm>
          <a:prstGeom prst="rect">
            <a:avLst/>
          </a:prstGeom>
          <a:noFill/>
        </p:spPr>
        <p:txBody>
          <a:bodyPr wrap="square" rtlCol="0">
            <a:spAutoFit/>
          </a:bodyPr>
          <a:lstStyle/>
          <a:p>
            <a:pPr algn="ctr"/>
            <a:r>
              <a:rPr lang="tr-TR" sz="1600" b="1" u="sng" dirty="0" err="1"/>
              <a:t>In</a:t>
            </a:r>
            <a:r>
              <a:rPr lang="tr-TR" sz="1600" b="1" u="sng" dirty="0"/>
              <a:t> </a:t>
            </a:r>
            <a:r>
              <a:rPr lang="tr-TR" sz="1600" b="1" u="sng" dirty="0" err="1"/>
              <a:t>terms</a:t>
            </a:r>
            <a:r>
              <a:rPr lang="tr-TR" sz="1600" b="1" u="sng" dirty="0"/>
              <a:t> of </a:t>
            </a:r>
            <a:r>
              <a:rPr lang="tr-TR" sz="1600" b="1" u="sng" dirty="0" err="1" smtClean="0"/>
              <a:t>impact</a:t>
            </a:r>
            <a:endParaRPr lang="en-GB" sz="1600" b="1" u="sng" dirty="0"/>
          </a:p>
        </p:txBody>
      </p:sp>
      <p:sp>
        <p:nvSpPr>
          <p:cNvPr id="12" name="Metin kutusu 11"/>
          <p:cNvSpPr txBox="1"/>
          <p:nvPr/>
        </p:nvSpPr>
        <p:spPr>
          <a:xfrm>
            <a:off x="0" y="6566141"/>
            <a:ext cx="6035040" cy="276999"/>
          </a:xfrm>
          <a:prstGeom prst="rect">
            <a:avLst/>
          </a:prstGeom>
          <a:noFill/>
        </p:spPr>
        <p:txBody>
          <a:bodyPr wrap="square" rtlCol="0">
            <a:spAutoFit/>
          </a:bodyPr>
          <a:lstStyle/>
          <a:p>
            <a:r>
              <a:rPr lang="tr-TR" sz="1200" dirty="0"/>
              <a:t>Source: World </a:t>
            </a:r>
            <a:r>
              <a:rPr lang="tr-TR" sz="1200" dirty="0" err="1"/>
              <a:t>Economic</a:t>
            </a:r>
            <a:r>
              <a:rPr lang="tr-TR" sz="1200" dirty="0"/>
              <a:t> Forum, Global Risk Report 2020, TEPAV </a:t>
            </a:r>
            <a:r>
              <a:rPr lang="tr-TR" sz="1200" dirty="0" err="1"/>
              <a:t>visualizations</a:t>
            </a:r>
            <a:endParaRPr lang="en-GB" sz="1200" dirty="0"/>
          </a:p>
        </p:txBody>
      </p:sp>
      <p:sp>
        <p:nvSpPr>
          <p:cNvPr id="15" name="Metin kutusu 14"/>
          <p:cNvSpPr txBox="1"/>
          <p:nvPr/>
        </p:nvSpPr>
        <p:spPr>
          <a:xfrm>
            <a:off x="3067971" y="1016559"/>
            <a:ext cx="940526" cy="276999"/>
          </a:xfrm>
          <a:prstGeom prst="rect">
            <a:avLst/>
          </a:prstGeom>
          <a:solidFill>
            <a:srgbClr val="0380C4"/>
          </a:solidFill>
        </p:spPr>
        <p:txBody>
          <a:bodyPr wrap="square" rtlCol="0">
            <a:spAutoFit/>
          </a:bodyPr>
          <a:lstStyle/>
          <a:p>
            <a:pPr algn="ctr"/>
            <a:r>
              <a:rPr lang="tr-TR" sz="1200" b="1" dirty="0" err="1" smtClean="0">
                <a:solidFill>
                  <a:schemeClr val="bg1"/>
                </a:solidFill>
              </a:rPr>
              <a:t>Economic</a:t>
            </a:r>
            <a:endParaRPr lang="en-GB" sz="1200" b="1" dirty="0">
              <a:solidFill>
                <a:schemeClr val="bg1"/>
              </a:solidFill>
            </a:endParaRPr>
          </a:p>
        </p:txBody>
      </p:sp>
      <p:sp>
        <p:nvSpPr>
          <p:cNvPr id="16" name="Metin kutusu 15"/>
          <p:cNvSpPr txBox="1"/>
          <p:nvPr/>
        </p:nvSpPr>
        <p:spPr>
          <a:xfrm>
            <a:off x="4055812" y="1016559"/>
            <a:ext cx="1337258" cy="276999"/>
          </a:xfrm>
          <a:prstGeom prst="rect">
            <a:avLst/>
          </a:prstGeom>
          <a:solidFill>
            <a:srgbClr val="00844B"/>
          </a:solidFill>
        </p:spPr>
        <p:txBody>
          <a:bodyPr wrap="square" rtlCol="0">
            <a:spAutoFit/>
          </a:bodyPr>
          <a:lstStyle/>
          <a:p>
            <a:pPr algn="ctr"/>
            <a:r>
              <a:rPr lang="tr-TR" sz="1200" b="1" dirty="0" err="1" smtClean="0">
                <a:solidFill>
                  <a:schemeClr val="bg1"/>
                </a:solidFill>
              </a:rPr>
              <a:t>Environmental</a:t>
            </a:r>
            <a:endParaRPr lang="en-GB" sz="1200" b="1" dirty="0">
              <a:solidFill>
                <a:schemeClr val="bg1"/>
              </a:solidFill>
            </a:endParaRPr>
          </a:p>
        </p:txBody>
      </p:sp>
      <p:sp>
        <p:nvSpPr>
          <p:cNvPr id="17" name="Metin kutusu 16"/>
          <p:cNvSpPr txBox="1"/>
          <p:nvPr/>
        </p:nvSpPr>
        <p:spPr>
          <a:xfrm>
            <a:off x="5442162" y="1016559"/>
            <a:ext cx="1141020" cy="276999"/>
          </a:xfrm>
          <a:prstGeom prst="rect">
            <a:avLst/>
          </a:prstGeom>
          <a:solidFill>
            <a:srgbClr val="E77906"/>
          </a:solidFill>
        </p:spPr>
        <p:txBody>
          <a:bodyPr wrap="square" rtlCol="0">
            <a:spAutoFit/>
          </a:bodyPr>
          <a:lstStyle/>
          <a:p>
            <a:pPr algn="ctr"/>
            <a:r>
              <a:rPr lang="tr-TR" sz="1200" b="1" dirty="0" err="1" smtClean="0">
                <a:solidFill>
                  <a:schemeClr val="bg1"/>
                </a:solidFill>
              </a:rPr>
              <a:t>Geopolitical</a:t>
            </a:r>
            <a:endParaRPr lang="en-GB" sz="1200" b="1" dirty="0">
              <a:solidFill>
                <a:schemeClr val="bg1"/>
              </a:solidFill>
            </a:endParaRPr>
          </a:p>
        </p:txBody>
      </p:sp>
      <p:sp>
        <p:nvSpPr>
          <p:cNvPr id="18" name="Metin kutusu 17"/>
          <p:cNvSpPr txBox="1"/>
          <p:nvPr/>
        </p:nvSpPr>
        <p:spPr>
          <a:xfrm>
            <a:off x="6617526" y="1016558"/>
            <a:ext cx="867563" cy="276999"/>
          </a:xfrm>
          <a:prstGeom prst="rect">
            <a:avLst/>
          </a:prstGeom>
          <a:solidFill>
            <a:srgbClr val="E52716"/>
          </a:solidFill>
        </p:spPr>
        <p:txBody>
          <a:bodyPr wrap="square" rtlCol="0">
            <a:spAutoFit/>
          </a:bodyPr>
          <a:lstStyle/>
          <a:p>
            <a:pPr algn="ctr"/>
            <a:r>
              <a:rPr lang="tr-TR" sz="1200" b="1" dirty="0" err="1" smtClean="0">
                <a:solidFill>
                  <a:schemeClr val="bg1"/>
                </a:solidFill>
              </a:rPr>
              <a:t>Societal</a:t>
            </a:r>
            <a:endParaRPr lang="en-GB" sz="1200" b="1" dirty="0">
              <a:solidFill>
                <a:schemeClr val="bg1"/>
              </a:solidFill>
            </a:endParaRPr>
          </a:p>
        </p:txBody>
      </p:sp>
      <p:sp>
        <p:nvSpPr>
          <p:cNvPr id="19" name="Metin kutusu 18"/>
          <p:cNvSpPr txBox="1"/>
          <p:nvPr/>
        </p:nvSpPr>
        <p:spPr>
          <a:xfrm>
            <a:off x="7534181" y="1016558"/>
            <a:ext cx="1304249" cy="276999"/>
          </a:xfrm>
          <a:prstGeom prst="rect">
            <a:avLst/>
          </a:prstGeom>
          <a:solidFill>
            <a:srgbClr val="902172"/>
          </a:solidFill>
        </p:spPr>
        <p:txBody>
          <a:bodyPr wrap="square" rtlCol="0">
            <a:spAutoFit/>
          </a:bodyPr>
          <a:lstStyle/>
          <a:p>
            <a:pPr algn="ctr"/>
            <a:r>
              <a:rPr lang="tr-TR" sz="1200" b="1" dirty="0" err="1" smtClean="0">
                <a:solidFill>
                  <a:schemeClr val="bg1"/>
                </a:solidFill>
              </a:rPr>
              <a:t>Technological</a:t>
            </a:r>
            <a:endParaRPr lang="en-GB" sz="1200" b="1" dirty="0">
              <a:solidFill>
                <a:schemeClr val="bg1"/>
              </a:solidFill>
            </a:endParaRPr>
          </a:p>
        </p:txBody>
      </p:sp>
      <p:sp>
        <p:nvSpPr>
          <p:cNvPr id="20" name="Oval 19"/>
          <p:cNvSpPr/>
          <p:nvPr/>
        </p:nvSpPr>
        <p:spPr bwMode="auto">
          <a:xfrm>
            <a:off x="1184561" y="5859707"/>
            <a:ext cx="1011382" cy="419326"/>
          </a:xfrm>
          <a:prstGeom prst="ellipse">
            <a:avLst/>
          </a:prstGeom>
          <a:solidFill>
            <a:schemeClr val="accent1">
              <a:alpha val="0"/>
            </a:schemeClr>
          </a:solidFill>
          <a:ln w="44450" cap="flat" cmpd="sng" algn="ctr">
            <a:solidFill>
              <a:schemeClr val="bg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1" i="0" u="none" strike="noStrike" cap="none" normalizeH="0" baseline="0" smtClean="0">
              <a:ln>
                <a:noFill/>
              </a:ln>
              <a:solidFill>
                <a:schemeClr val="tx1"/>
              </a:solidFill>
              <a:effectLst/>
              <a:latin typeface="Arial" charset="0"/>
              <a:cs typeface="Arial" charset="0"/>
            </a:endParaRPr>
          </a:p>
        </p:txBody>
      </p:sp>
      <p:sp>
        <p:nvSpPr>
          <p:cNvPr id="21"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19829469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462" name="think-cell Slide" r:id="rId5" imgW="444" imgH="446" progId="TCLayout.ActiveDocument.1">
                  <p:embed/>
                </p:oleObj>
              </mc:Choice>
              <mc:Fallback>
                <p:oleObj name="think-cell Slide" r:id="rId5" imgW="444" imgH="446" progId="TCLayout.ActiveDocument.1">
                  <p:embed/>
                  <p:pic>
                    <p:nvPicPr>
                      <p:cNvPr id="6" name="Nesne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Dikdörtgen 4"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tr-TR" sz="2000"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133350" y="980623"/>
            <a:ext cx="9388399" cy="431800"/>
          </a:xfrm>
        </p:spPr>
        <p:txBody>
          <a:bodyPr>
            <a:normAutofit fontScale="90000"/>
          </a:bodyPr>
          <a:lstStyle/>
          <a:p>
            <a:r>
              <a:rPr lang="tr-TR" sz="2400" dirty="0"/>
              <a:t>N</a:t>
            </a:r>
            <a:r>
              <a:rPr lang="en-US" sz="2400" dirty="0" smtClean="0"/>
              <a:t>umber </a:t>
            </a:r>
            <a:r>
              <a:rPr lang="en-US" sz="2400" dirty="0"/>
              <a:t>of </a:t>
            </a:r>
            <a:r>
              <a:rPr lang="en-US" sz="2400" dirty="0" smtClean="0"/>
              <a:t>cases</a:t>
            </a:r>
            <a:r>
              <a:rPr lang="tr-TR" sz="2400" dirty="0" smtClean="0"/>
              <a:t> </a:t>
            </a:r>
            <a:r>
              <a:rPr lang="tr-TR" sz="2400" dirty="0" err="1" smtClean="0"/>
              <a:t>passed</a:t>
            </a:r>
            <a:r>
              <a:rPr lang="tr-TR" sz="2400" dirty="0" smtClean="0"/>
              <a:t> </a:t>
            </a:r>
            <a:r>
              <a:rPr lang="en-US" sz="2400" dirty="0" smtClean="0"/>
              <a:t> </a:t>
            </a:r>
            <a:r>
              <a:rPr lang="en-US" sz="2400" dirty="0">
                <a:solidFill>
                  <a:srgbClr val="FF0000"/>
                </a:solidFill>
              </a:rPr>
              <a:t>1 </a:t>
            </a:r>
            <a:r>
              <a:rPr lang="en-US" sz="2400" dirty="0" smtClean="0">
                <a:solidFill>
                  <a:srgbClr val="FF0000"/>
                </a:solidFill>
              </a:rPr>
              <a:t>million</a:t>
            </a:r>
            <a:r>
              <a:rPr lang="tr-TR" sz="2400" dirty="0" smtClean="0">
                <a:solidFill>
                  <a:srgbClr val="FF0000"/>
                </a:solidFill>
              </a:rPr>
              <a:t> </a:t>
            </a:r>
            <a:r>
              <a:rPr lang="tr-TR" sz="2400" dirty="0" err="1" smtClean="0"/>
              <a:t>last</a:t>
            </a:r>
            <a:r>
              <a:rPr lang="tr-TR" sz="2400" dirty="0" smtClean="0"/>
              <a:t> </a:t>
            </a:r>
            <a:r>
              <a:rPr lang="tr-TR" sz="2400" dirty="0" err="1" smtClean="0"/>
              <a:t>evening</a:t>
            </a:r>
            <a:endParaRPr lang="en-GB" sz="2200" b="0" dirty="0">
              <a:solidFill>
                <a:schemeClr val="bg1">
                  <a:lumMod val="50000"/>
                </a:schemeClr>
              </a:solidFill>
            </a:endParaRPr>
          </a:p>
        </p:txBody>
      </p:sp>
      <p:pic>
        <p:nvPicPr>
          <p:cNvPr id="9" name="İçerik Yer Tutucusu 8"/>
          <p:cNvPicPr>
            <a:picLocks noGrp="1" noChangeAspect="1"/>
          </p:cNvPicPr>
          <p:nvPr>
            <p:ph idx="1"/>
          </p:nvPr>
        </p:nvPicPr>
        <p:blipFill rotWithShape="1">
          <a:blip r:embed="rId7">
            <a:extLst>
              <a:ext uri="{28A0092B-C50C-407E-A947-70E740481C1C}">
                <a14:useLocalDpi xmlns:a14="http://schemas.microsoft.com/office/drawing/2010/main" val="0"/>
              </a:ext>
            </a:extLst>
          </a:blip>
          <a:srcRect l="4419" r="2958"/>
          <a:stretch/>
        </p:blipFill>
        <p:spPr>
          <a:xfrm>
            <a:off x="0" y="1856467"/>
            <a:ext cx="9144000" cy="5019663"/>
          </a:xfrm>
        </p:spPr>
      </p:pic>
      <p:sp>
        <p:nvSpPr>
          <p:cNvPr id="10" name="Metin kutusu 9"/>
          <p:cNvSpPr txBox="1"/>
          <p:nvPr/>
        </p:nvSpPr>
        <p:spPr>
          <a:xfrm>
            <a:off x="-278781" y="6627167"/>
            <a:ext cx="9322420" cy="461665"/>
          </a:xfrm>
          <a:prstGeom prst="rect">
            <a:avLst/>
          </a:prstGeom>
          <a:noFill/>
        </p:spPr>
        <p:txBody>
          <a:bodyPr wrap="square" rtlCol="0">
            <a:spAutoFit/>
          </a:bodyPr>
          <a:lstStyle/>
          <a:p>
            <a:pPr algn="r"/>
            <a:r>
              <a:rPr lang="tr-TR" sz="1200" dirty="0" smtClean="0">
                <a:solidFill>
                  <a:schemeClr val="bg1"/>
                </a:solidFill>
              </a:rPr>
              <a:t>Source: </a:t>
            </a:r>
            <a:r>
              <a:rPr lang="en-US" sz="1200" dirty="0">
                <a:solidFill>
                  <a:schemeClr val="bg1"/>
                </a:solidFill>
              </a:rPr>
              <a:t>Coronavirus COVID-19 Global Cases by the Center for Systems Science and Engineering (CSSE) at Johns Hopkins University</a:t>
            </a:r>
          </a:p>
          <a:p>
            <a:pPr algn="r"/>
            <a:endParaRPr lang="en-GB" sz="1200" dirty="0">
              <a:solidFill>
                <a:schemeClr val="bg1"/>
              </a:solidFill>
            </a:endParaRPr>
          </a:p>
        </p:txBody>
      </p:sp>
      <p:sp>
        <p:nvSpPr>
          <p:cNvPr id="8"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17152283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esne 4"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5486" name="think-cell Slide" r:id="rId5" imgW="444" imgH="446" progId="TCLayout.ActiveDocument.1">
                  <p:embed/>
                </p:oleObj>
              </mc:Choice>
              <mc:Fallback>
                <p:oleObj name="think-cell Slide" r:id="rId5" imgW="444" imgH="446" progId="TCLayout.ActiveDocument.1">
                  <p:embed/>
                  <p:pic>
                    <p:nvPicPr>
                      <p:cNvPr id="5" name="Nesne 4"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Dikdörtgen 2"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tr-TR" sz="32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Unvan 1"/>
          <p:cNvSpPr>
            <a:spLocks noGrp="1"/>
          </p:cNvSpPr>
          <p:nvPr>
            <p:ph type="title"/>
          </p:nvPr>
        </p:nvSpPr>
        <p:spPr>
          <a:xfrm>
            <a:off x="158750" y="945842"/>
            <a:ext cx="8432800" cy="784370"/>
          </a:xfrm>
        </p:spPr>
        <p:txBody>
          <a:bodyPr/>
          <a:lstStyle/>
          <a:p>
            <a:r>
              <a:rPr lang="tr-TR" sz="3200" dirty="0" err="1" smtClean="0"/>
              <a:t>From</a:t>
            </a:r>
            <a:r>
              <a:rPr lang="tr-TR" sz="3200" dirty="0" smtClean="0"/>
              <a:t> the </a:t>
            </a:r>
            <a:r>
              <a:rPr lang="tr-TR" sz="3200" dirty="0" err="1" smtClean="0"/>
              <a:t>first</a:t>
            </a:r>
            <a:r>
              <a:rPr lang="tr-TR" sz="3200" dirty="0" smtClean="0"/>
              <a:t> </a:t>
            </a:r>
            <a:r>
              <a:rPr lang="tr-TR" sz="3200" dirty="0" err="1" smtClean="0"/>
              <a:t>to</a:t>
            </a:r>
            <a:r>
              <a:rPr lang="tr-TR" sz="3200" dirty="0" smtClean="0"/>
              <a:t> </a:t>
            </a:r>
            <a:r>
              <a:rPr lang="en-US" sz="3200" dirty="0" smtClean="0"/>
              <a:t>the </a:t>
            </a:r>
            <a:r>
              <a:rPr lang="en-US" sz="3200" dirty="0"/>
              <a:t>1000th </a:t>
            </a:r>
            <a:r>
              <a:rPr lang="en-US" sz="3200" dirty="0" smtClean="0"/>
              <a:t>case</a:t>
            </a:r>
            <a:r>
              <a:rPr lang="tr-TR" sz="3200" dirty="0" smtClean="0"/>
              <a:t> had </a:t>
            </a:r>
            <a:r>
              <a:rPr lang="tr-TR" sz="3200" dirty="0" err="1" smtClean="0"/>
              <a:t>taken</a:t>
            </a:r>
            <a:r>
              <a:rPr lang="tr-TR" sz="3200" dirty="0" smtClean="0"/>
              <a:t> 12 </a:t>
            </a:r>
            <a:r>
              <a:rPr lang="tr-TR" sz="3200" dirty="0" err="1" smtClean="0"/>
              <a:t>days</a:t>
            </a:r>
            <a:r>
              <a:rPr lang="tr-TR" sz="3200" dirty="0" smtClean="0"/>
              <a:t> in </a:t>
            </a:r>
            <a:r>
              <a:rPr lang="tr-TR" sz="3200" dirty="0" err="1" smtClean="0"/>
              <a:t>Turkey:Korea</a:t>
            </a:r>
            <a:r>
              <a:rPr lang="tr-TR" sz="3200" dirty="0" smtClean="0"/>
              <a:t> </a:t>
            </a:r>
            <a:r>
              <a:rPr lang="tr-TR" sz="3200" dirty="0" err="1" smtClean="0"/>
              <a:t>vs</a:t>
            </a:r>
            <a:r>
              <a:rPr lang="tr-TR" sz="3200" dirty="0" smtClean="0"/>
              <a:t> </a:t>
            </a:r>
            <a:r>
              <a:rPr lang="tr-TR" sz="3200" dirty="0" err="1" smtClean="0"/>
              <a:t>Italy</a:t>
            </a:r>
            <a:endParaRPr lang="en-GB" sz="2800" dirty="0"/>
          </a:p>
        </p:txBody>
      </p:sp>
      <p:graphicFrame>
        <p:nvGraphicFramePr>
          <p:cNvPr id="7" name="Tablo 6"/>
          <p:cNvGraphicFramePr>
            <a:graphicFrameLocks noGrp="1"/>
          </p:cNvGraphicFramePr>
          <p:nvPr>
            <p:extLst/>
          </p:nvPr>
        </p:nvGraphicFramePr>
        <p:xfrm>
          <a:off x="636423" y="2817672"/>
          <a:ext cx="7792324" cy="3481480"/>
        </p:xfrm>
        <a:graphic>
          <a:graphicData uri="http://schemas.openxmlformats.org/drawingml/2006/table">
            <a:tbl>
              <a:tblPr/>
              <a:tblGrid>
                <a:gridCol w="1526914">
                  <a:extLst>
                    <a:ext uri="{9D8B030D-6E8A-4147-A177-3AD203B41FA5}">
                      <a16:colId xmlns:a16="http://schemas.microsoft.com/office/drawing/2014/main" xmlns="" val="2219637230"/>
                    </a:ext>
                  </a:extLst>
                </a:gridCol>
                <a:gridCol w="1761892">
                  <a:extLst>
                    <a:ext uri="{9D8B030D-6E8A-4147-A177-3AD203B41FA5}">
                      <a16:colId xmlns:a16="http://schemas.microsoft.com/office/drawing/2014/main" xmlns="" val="3100281840"/>
                    </a:ext>
                  </a:extLst>
                </a:gridCol>
                <a:gridCol w="2196791">
                  <a:extLst>
                    <a:ext uri="{9D8B030D-6E8A-4147-A177-3AD203B41FA5}">
                      <a16:colId xmlns:a16="http://schemas.microsoft.com/office/drawing/2014/main" xmlns="" val="3339528931"/>
                    </a:ext>
                  </a:extLst>
                </a:gridCol>
                <a:gridCol w="2306727">
                  <a:extLst>
                    <a:ext uri="{9D8B030D-6E8A-4147-A177-3AD203B41FA5}">
                      <a16:colId xmlns:a16="http://schemas.microsoft.com/office/drawing/2014/main" xmlns="" val="3544393153"/>
                    </a:ext>
                  </a:extLst>
                </a:gridCol>
              </a:tblGrid>
              <a:tr h="278518">
                <a:tc>
                  <a:txBody>
                    <a:bodyPr/>
                    <a:lstStyle/>
                    <a:p>
                      <a:pPr algn="l" fontAlgn="b"/>
                      <a:r>
                        <a:rPr lang="tr-TR" sz="1400" b="0" i="0" u="none" strike="noStrike" dirty="0">
                          <a:solidFill>
                            <a:srgbClr val="000000"/>
                          </a:solidFill>
                          <a:effectLst/>
                          <a:latin typeface="Tahoma" panose="020B0604030504040204" pitchFamily="34" charset="0"/>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tr-TR" sz="1400" b="1" i="0" u="none" strike="noStrike" dirty="0">
                          <a:solidFill>
                            <a:schemeClr val="tx1"/>
                          </a:solidFill>
                          <a:effectLst/>
                          <a:latin typeface="Tahoma" panose="020B0604030504040204" pitchFamily="34" charset="0"/>
                        </a:rPr>
                        <a:t>1 </a:t>
                      </a:r>
                      <a:r>
                        <a:rPr lang="tr-TR" sz="1400" b="1" i="0" u="none" strike="noStrike" dirty="0" err="1" smtClean="0">
                          <a:solidFill>
                            <a:schemeClr val="tx1"/>
                          </a:solidFill>
                          <a:effectLst/>
                          <a:latin typeface="Tahoma" panose="020B0604030504040204" pitchFamily="34" charset="0"/>
                        </a:rPr>
                        <a:t>case</a:t>
                      </a:r>
                      <a:r>
                        <a:rPr lang="tr-TR" sz="1400" b="1" i="0" u="none" strike="noStrike" dirty="0" smtClean="0">
                          <a:solidFill>
                            <a:schemeClr val="tx1"/>
                          </a:solidFill>
                          <a:effectLst/>
                          <a:latin typeface="Tahoma" panose="020B0604030504040204" pitchFamily="34" charset="0"/>
                        </a:rPr>
                        <a:t> </a:t>
                      </a:r>
                      <a:r>
                        <a:rPr lang="tr-TR" sz="1400" b="1" i="0" u="none" strike="noStrike" dirty="0">
                          <a:solidFill>
                            <a:schemeClr val="tx1"/>
                          </a:solidFill>
                          <a:effectLst/>
                          <a:latin typeface="Tahoma" panose="020B0604030504040204" pitchFamily="34" charset="0"/>
                        </a:rPr>
                        <a:t>- 1000 </a:t>
                      </a:r>
                      <a:r>
                        <a:rPr lang="tr-TR" sz="1400" b="1" i="0" u="none" strike="noStrike" dirty="0" err="1" smtClean="0">
                          <a:solidFill>
                            <a:schemeClr val="tx1"/>
                          </a:solidFill>
                          <a:effectLst/>
                          <a:latin typeface="Tahoma" panose="020B0604030504040204" pitchFamily="34" charset="0"/>
                        </a:rPr>
                        <a:t>cases</a:t>
                      </a:r>
                      <a:endParaRPr lang="tr-TR" sz="1400" b="1" i="0" u="none" strike="noStrike" dirty="0">
                        <a:solidFill>
                          <a:schemeClr val="tx1"/>
                        </a:solidFill>
                        <a:effectLst/>
                        <a:latin typeface="Tahoma" panose="020B060403050404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6DCE4"/>
                    </a:solidFill>
                  </a:tcPr>
                </a:tc>
                <a:tc>
                  <a:txBody>
                    <a:bodyPr/>
                    <a:lstStyle/>
                    <a:p>
                      <a:pPr algn="ctr" fontAlgn="ctr"/>
                      <a:r>
                        <a:rPr lang="tr-TR" sz="1400" b="1" i="0" u="none" strike="noStrike" dirty="0">
                          <a:solidFill>
                            <a:srgbClr val="FFFFFF"/>
                          </a:solidFill>
                          <a:effectLst/>
                          <a:latin typeface="Tahoma" panose="020B0604030504040204" pitchFamily="34" charset="0"/>
                        </a:rPr>
                        <a:t>1000 </a:t>
                      </a:r>
                      <a:r>
                        <a:rPr lang="tr-TR" sz="1400" b="1" i="0" u="none" strike="noStrike" dirty="0" err="1" smtClean="0">
                          <a:solidFill>
                            <a:srgbClr val="FFFFFF"/>
                          </a:solidFill>
                          <a:effectLst/>
                          <a:latin typeface="Tahoma" panose="020B0604030504040204" pitchFamily="34" charset="0"/>
                        </a:rPr>
                        <a:t>cases</a:t>
                      </a:r>
                      <a:r>
                        <a:rPr lang="tr-TR" sz="1400" b="1" i="0" u="none" strike="noStrike" dirty="0" smtClean="0">
                          <a:solidFill>
                            <a:srgbClr val="FFFFFF"/>
                          </a:solidFill>
                          <a:effectLst/>
                          <a:latin typeface="Tahoma" panose="020B0604030504040204" pitchFamily="34" charset="0"/>
                        </a:rPr>
                        <a:t> </a:t>
                      </a:r>
                      <a:r>
                        <a:rPr lang="tr-TR" sz="1400" b="1" i="0" u="none" strike="noStrike" dirty="0">
                          <a:solidFill>
                            <a:srgbClr val="FFFFFF"/>
                          </a:solidFill>
                          <a:effectLst/>
                          <a:latin typeface="Tahoma" panose="020B0604030504040204" pitchFamily="34" charset="0"/>
                        </a:rPr>
                        <a:t>- 4500 </a:t>
                      </a:r>
                      <a:r>
                        <a:rPr lang="tr-TR" sz="1400" b="1" i="0" u="none" strike="noStrike" dirty="0" err="1" smtClean="0">
                          <a:solidFill>
                            <a:srgbClr val="FFFFFF"/>
                          </a:solidFill>
                          <a:effectLst/>
                          <a:latin typeface="Tahoma" panose="020B0604030504040204" pitchFamily="34" charset="0"/>
                        </a:rPr>
                        <a:t>cases</a:t>
                      </a:r>
                      <a:endParaRPr lang="tr-TR" sz="1400" b="1" i="0" u="none" strike="noStrike" dirty="0">
                        <a:solidFill>
                          <a:srgbClr val="FFFFFF"/>
                        </a:solidFill>
                        <a:effectLst/>
                        <a:latin typeface="Tahoma" panose="020B060403050404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tr-TR" sz="1400" b="1" i="0" u="none" strike="noStrike" dirty="0">
                          <a:solidFill>
                            <a:srgbClr val="FFFFFF"/>
                          </a:solidFill>
                          <a:effectLst/>
                          <a:latin typeface="Tahoma" panose="020B0604030504040204" pitchFamily="34" charset="0"/>
                        </a:rPr>
                        <a:t>4500 </a:t>
                      </a:r>
                      <a:r>
                        <a:rPr lang="tr-TR" sz="1400" b="1" i="0" u="none" strike="noStrike" dirty="0" err="1" smtClean="0">
                          <a:solidFill>
                            <a:srgbClr val="FFFFFF"/>
                          </a:solidFill>
                          <a:effectLst/>
                          <a:latin typeface="Tahoma" panose="020B0604030504040204" pitchFamily="34" charset="0"/>
                        </a:rPr>
                        <a:t>cases</a:t>
                      </a:r>
                      <a:r>
                        <a:rPr lang="tr-TR" sz="1400" b="1" i="0" u="none" strike="noStrike" dirty="0" smtClean="0">
                          <a:solidFill>
                            <a:srgbClr val="FFFFFF"/>
                          </a:solidFill>
                          <a:effectLst/>
                          <a:latin typeface="Tahoma" panose="020B0604030504040204" pitchFamily="34" charset="0"/>
                        </a:rPr>
                        <a:t> </a:t>
                      </a:r>
                      <a:r>
                        <a:rPr lang="tr-TR" sz="1400" b="1" i="0" u="none" strike="noStrike" dirty="0">
                          <a:solidFill>
                            <a:srgbClr val="FFFFFF"/>
                          </a:solidFill>
                          <a:effectLst/>
                          <a:latin typeface="Tahoma" panose="020B0604030504040204" pitchFamily="34" charset="0"/>
                        </a:rPr>
                        <a:t>- 9000 </a:t>
                      </a:r>
                      <a:r>
                        <a:rPr lang="tr-TR" sz="1400" b="1" i="0" u="none" strike="noStrike" dirty="0" err="1" smtClean="0">
                          <a:solidFill>
                            <a:srgbClr val="FFFFFF"/>
                          </a:solidFill>
                          <a:effectLst/>
                          <a:latin typeface="Tahoma" panose="020B0604030504040204" pitchFamily="34" charset="0"/>
                        </a:rPr>
                        <a:t>cases</a:t>
                      </a:r>
                      <a:endParaRPr lang="tr-TR" sz="1400" b="1" i="0" u="none" strike="noStrike" dirty="0">
                        <a:solidFill>
                          <a:srgbClr val="FFFFFF"/>
                        </a:solidFill>
                        <a:effectLst/>
                        <a:latin typeface="Tahoma" panose="020B060403050404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497B0"/>
                    </a:solidFill>
                  </a:tcPr>
                </a:tc>
                <a:extLst>
                  <a:ext uri="{0D108BD9-81ED-4DB2-BD59-A6C34878D82A}">
                    <a16:rowId xmlns:a16="http://schemas.microsoft.com/office/drawing/2014/main" xmlns="" val="2700254296"/>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Turkey</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ctr" fontAlgn="ctr"/>
                      <a:r>
                        <a:rPr lang="tr-TR" sz="1400" b="0" i="0" u="none" strike="noStrike" dirty="0">
                          <a:solidFill>
                            <a:srgbClr val="000000"/>
                          </a:solidFill>
                          <a:effectLst/>
                          <a:latin typeface="Tahoma" panose="020B0604030504040204" pitchFamily="34" charset="0"/>
                        </a:rPr>
                        <a:t>12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lumMod val="75000"/>
                      </a:schemeClr>
                    </a:solidFill>
                  </a:tcPr>
                </a:tc>
                <a:tc>
                  <a:txBody>
                    <a:bodyPr/>
                    <a:lstStyle/>
                    <a:p>
                      <a:pPr algn="ctr" fontAlgn="ctr"/>
                      <a:r>
                        <a:rPr lang="tr-TR" sz="1400" b="0" i="0" u="none" strike="noStrike" dirty="0">
                          <a:solidFill>
                            <a:srgbClr val="000000"/>
                          </a:solidFill>
                          <a:effectLst/>
                          <a:latin typeface="Tahoma" panose="020B0604030504040204" pitchFamily="34" charset="0"/>
                        </a:rPr>
                        <a:t>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lumMod val="75000"/>
                      </a:schemeClr>
                    </a:solidFill>
                  </a:tcPr>
                </a:tc>
                <a:tc>
                  <a:txBody>
                    <a:bodyPr/>
                    <a:lstStyle/>
                    <a:p>
                      <a:pPr algn="ctr" fontAlgn="ctr"/>
                      <a:r>
                        <a:rPr lang="tr-TR" sz="1400" b="0" i="0" u="none" strike="noStrike" dirty="0">
                          <a:solidFill>
                            <a:srgbClr val="000000"/>
                          </a:solidFill>
                          <a:effectLst/>
                          <a:latin typeface="Tahoma" panose="020B0604030504040204" pitchFamily="34" charset="0"/>
                        </a:rPr>
                        <a:t>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xmlns="" val="2508441106"/>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US</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dirty="0">
                          <a:solidFill>
                            <a:srgbClr val="000000"/>
                          </a:solidFill>
                          <a:effectLst/>
                          <a:latin typeface="Tahoma" panose="020B0604030504040204" pitchFamily="34" charset="0"/>
                        </a:rPr>
                        <a:t>50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794751337"/>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Italy</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dirty="0">
                          <a:solidFill>
                            <a:srgbClr val="000000"/>
                          </a:solidFill>
                          <a:effectLst/>
                          <a:latin typeface="Tahoma" panose="020B0604030504040204" pitchFamily="34" charset="0"/>
                        </a:rPr>
                        <a:t>30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690061633"/>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Spain</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dirty="0">
                          <a:solidFill>
                            <a:srgbClr val="000000"/>
                          </a:solidFill>
                          <a:effectLst/>
                          <a:latin typeface="Tahoma" panose="020B0604030504040204" pitchFamily="34" charset="0"/>
                        </a:rPr>
                        <a:t>38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247216454"/>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China</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dirty="0">
                          <a:solidFill>
                            <a:srgbClr val="000000"/>
                          </a:solidFill>
                          <a:effectLst/>
                          <a:latin typeface="Tahoma" panose="020B0604030504040204" pitchFamily="34" charset="0"/>
                        </a:rPr>
                        <a:t>26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936012939"/>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Germany</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dirty="0">
                          <a:solidFill>
                            <a:srgbClr val="000000"/>
                          </a:solidFill>
                          <a:effectLst/>
                          <a:latin typeface="Tahoma" panose="020B0604030504040204" pitchFamily="34" charset="0"/>
                        </a:rPr>
                        <a:t>42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3122873080"/>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France</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45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2526997"/>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Belgium</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42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4102140039"/>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Iran</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13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2535432281"/>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United</a:t>
                      </a:r>
                      <a:r>
                        <a:rPr lang="tr-TR" sz="1400" b="1" i="0" u="none" strike="noStrike" baseline="0" dirty="0" smtClean="0">
                          <a:solidFill>
                            <a:srgbClr val="FFFFFF"/>
                          </a:solidFill>
                          <a:effectLst/>
                          <a:latin typeface="Tahoma" panose="020B0604030504040204" pitchFamily="34" charset="0"/>
                        </a:rPr>
                        <a:t> </a:t>
                      </a:r>
                      <a:r>
                        <a:rPr lang="tr-TR" sz="1400" b="1" i="0" u="none" strike="noStrike" baseline="0" dirty="0" err="1" smtClean="0">
                          <a:solidFill>
                            <a:srgbClr val="FFFFFF"/>
                          </a:solidFill>
                          <a:effectLst/>
                          <a:latin typeface="Tahoma" panose="020B0604030504040204" pitchFamily="34" charset="0"/>
                        </a:rPr>
                        <a:t>Kingdom</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44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2957045549"/>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Switzerland</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18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3933389712"/>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Netherlands</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18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135863376"/>
                  </a:ext>
                </a:extLst>
              </a:tr>
              <a:tr h="228783">
                <a:tc>
                  <a:txBody>
                    <a:bodyPr/>
                    <a:lstStyle/>
                    <a:p>
                      <a:pPr algn="l" fontAlgn="b"/>
                      <a:r>
                        <a:rPr lang="tr-TR" sz="1400" b="1" i="0" u="none" strike="noStrike" dirty="0" err="1" smtClean="0">
                          <a:solidFill>
                            <a:srgbClr val="FFFFFF"/>
                          </a:solidFill>
                          <a:effectLst/>
                          <a:latin typeface="Tahoma" panose="020B0604030504040204" pitchFamily="34" charset="0"/>
                        </a:rPr>
                        <a:t>Austria</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21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2342042087"/>
                  </a:ext>
                </a:extLst>
              </a:tr>
              <a:tr h="228783">
                <a:tc>
                  <a:txBody>
                    <a:bodyPr/>
                    <a:lstStyle/>
                    <a:p>
                      <a:pPr algn="l" fontAlgn="b"/>
                      <a:r>
                        <a:rPr lang="tr-TR" sz="1400" b="1" i="0" u="none" strike="noStrike" dirty="0" smtClean="0">
                          <a:solidFill>
                            <a:srgbClr val="FFFFFF"/>
                          </a:solidFill>
                          <a:effectLst/>
                          <a:latin typeface="Tahoma" panose="020B0604030504040204" pitchFamily="34" charset="0"/>
                        </a:rPr>
                        <a:t>South </a:t>
                      </a:r>
                      <a:r>
                        <a:rPr lang="tr-TR" sz="1400" b="1" i="0" u="none" strike="noStrike" dirty="0" err="1" smtClean="0">
                          <a:solidFill>
                            <a:srgbClr val="FFFFFF"/>
                          </a:solidFill>
                          <a:effectLst/>
                          <a:latin typeface="Tahoma" panose="020B0604030504040204" pitchFamily="34" charset="0"/>
                        </a:rPr>
                        <a:t>Korea</a:t>
                      </a:r>
                      <a:endParaRPr lang="tr-TR" sz="1400" b="1" i="0" u="none" strike="noStrike" dirty="0">
                        <a:solidFill>
                          <a:srgbClr val="FFFFFF"/>
                        </a:solidFill>
                        <a:effectLst/>
                        <a:latin typeface="Tahoma" panose="020B0604030504040204" pitchFamily="34" charset="0"/>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tr-TR" sz="1400" b="0" i="0" u="none" strike="noStrike">
                          <a:solidFill>
                            <a:srgbClr val="000000"/>
                          </a:solidFill>
                          <a:effectLst/>
                          <a:latin typeface="Tahoma" panose="020B0604030504040204" pitchFamily="34" charset="0"/>
                        </a:rPr>
                        <a:t>36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a:solidFill>
                            <a:srgbClr val="000000"/>
                          </a:solidFill>
                          <a:effectLst/>
                          <a:latin typeface="Tahoma" panose="020B0604030504040204" pitchFamily="34" charset="0"/>
                        </a:rPr>
                        <a:t>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tr-TR" sz="1400" b="0" i="0" u="none" strike="noStrike" dirty="0">
                          <a:solidFill>
                            <a:srgbClr val="000000"/>
                          </a:solidFill>
                          <a:effectLst/>
                          <a:latin typeface="Tahoma" panose="020B0604030504040204" pitchFamily="34" charset="0"/>
                        </a:rPr>
                        <a:t>23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2796156983"/>
                  </a:ext>
                </a:extLst>
              </a:tr>
            </a:tbl>
          </a:graphicData>
        </a:graphic>
      </p:graphicFrame>
      <p:sp>
        <p:nvSpPr>
          <p:cNvPr id="8" name="13 Metin kutusu"/>
          <p:cNvSpPr txBox="1"/>
          <p:nvPr/>
        </p:nvSpPr>
        <p:spPr>
          <a:xfrm>
            <a:off x="0" y="2101375"/>
            <a:ext cx="9144000" cy="523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fontAlgn="auto">
              <a:spcBef>
                <a:spcPts val="0"/>
              </a:spcBef>
              <a:spcAft>
                <a:spcPts val="0"/>
              </a:spcAft>
              <a:defRPr/>
            </a:pPr>
            <a:r>
              <a:rPr lang="en-US" sz="1400" b="1" dirty="0"/>
              <a:t>In countries where the number of cases exceeds 9000, the period from the first case to the 1000th case, the period from 1000th case to 4500th case, and from 4500th case to 9000th case, days</a:t>
            </a:r>
          </a:p>
        </p:txBody>
      </p:sp>
      <p:sp>
        <p:nvSpPr>
          <p:cNvPr id="11" name="Metin kutusu 10"/>
          <p:cNvSpPr txBox="1"/>
          <p:nvPr/>
        </p:nvSpPr>
        <p:spPr>
          <a:xfrm>
            <a:off x="-39415" y="6581001"/>
            <a:ext cx="9144000" cy="276999"/>
          </a:xfrm>
          <a:prstGeom prst="rect">
            <a:avLst/>
          </a:prstGeom>
          <a:noFill/>
        </p:spPr>
        <p:txBody>
          <a:bodyPr wrap="square" rtlCol="0">
            <a:spAutoFit/>
          </a:bodyPr>
          <a:lstStyle/>
          <a:p>
            <a:r>
              <a:rPr lang="tr-TR" sz="1200" dirty="0" smtClean="0"/>
              <a:t>Source: </a:t>
            </a:r>
            <a:r>
              <a:rPr lang="en-US" sz="1200" dirty="0"/>
              <a:t>Coronavirus COVID-19 Global Cases by the Center for Systems Science and Engineering (CSSE) at Johns Hopkins </a:t>
            </a:r>
            <a:r>
              <a:rPr lang="en-US" sz="1200" dirty="0" smtClean="0"/>
              <a:t>University</a:t>
            </a:r>
            <a:endParaRPr lang="en-US" sz="1200" dirty="0"/>
          </a:p>
        </p:txBody>
      </p:sp>
      <p:sp>
        <p:nvSpPr>
          <p:cNvPr id="9"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37996624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ext uri="{D42A27DB-BD31-4B8C-83A1-F6EECF244321}">
                <p14:modId xmlns:p14="http://schemas.microsoft.com/office/powerpoint/2010/main" val="26252280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7535" name="think-cell Slide" r:id="rId5" imgW="444" imgH="446" progId="TCLayout.ActiveDocument.1">
                  <p:embed/>
                </p:oleObj>
              </mc:Choice>
              <mc:Fallback>
                <p:oleObj name="think-cell Slide" r:id="rId5" imgW="444" imgH="446"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Dikdörtgen 4"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fontAlgn="base">
              <a:spcBef>
                <a:spcPct val="0"/>
              </a:spcBef>
              <a:spcAft>
                <a:spcPct val="0"/>
              </a:spcAft>
            </a:pPr>
            <a:endParaRPr kumimoji="0" lang="en-US" sz="36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sp>
        <p:nvSpPr>
          <p:cNvPr id="2" name="Title 1"/>
          <p:cNvSpPr>
            <a:spLocks noGrp="1"/>
          </p:cNvSpPr>
          <p:nvPr>
            <p:ph type="title"/>
          </p:nvPr>
        </p:nvSpPr>
        <p:spPr>
          <a:xfrm>
            <a:off x="304800" y="915531"/>
            <a:ext cx="8534400" cy="594616"/>
          </a:xfrm>
        </p:spPr>
        <p:txBody>
          <a:bodyPr/>
          <a:lstStyle/>
          <a:p>
            <a:r>
              <a:rPr lang="en-US" dirty="0" smtClean="0"/>
              <a:t>Why more serious in Turkey</a:t>
            </a:r>
            <a:endParaRPr lang="en-US" dirty="0"/>
          </a:p>
        </p:txBody>
      </p:sp>
      <p:sp>
        <p:nvSpPr>
          <p:cNvPr id="3" name="Content Placeholder 2"/>
          <p:cNvSpPr>
            <a:spLocks noGrp="1"/>
          </p:cNvSpPr>
          <p:nvPr>
            <p:ph idx="1"/>
          </p:nvPr>
        </p:nvSpPr>
        <p:spPr>
          <a:xfrm>
            <a:off x="304800" y="1646003"/>
            <a:ext cx="8534400" cy="4800600"/>
          </a:xfrm>
        </p:spPr>
        <p:txBody>
          <a:bodyPr/>
          <a:lstStyle/>
          <a:p>
            <a:r>
              <a:rPr lang="en-US" sz="2800" dirty="0" smtClean="0"/>
              <a:t>Individuals</a:t>
            </a:r>
          </a:p>
          <a:p>
            <a:pPr lvl="1"/>
            <a:r>
              <a:rPr lang="en-US" sz="2400" dirty="0" smtClean="0"/>
              <a:t>Low savings</a:t>
            </a:r>
          </a:p>
          <a:p>
            <a:pPr lvl="1"/>
            <a:r>
              <a:rPr lang="en-US" sz="2400" dirty="0" smtClean="0"/>
              <a:t>Lack of a general social safety net</a:t>
            </a:r>
          </a:p>
          <a:p>
            <a:r>
              <a:rPr lang="en-US" sz="2800" dirty="0" smtClean="0"/>
              <a:t>Companies</a:t>
            </a:r>
          </a:p>
          <a:p>
            <a:pPr lvl="1"/>
            <a:r>
              <a:rPr lang="en-US" sz="2400" dirty="0" smtClean="0"/>
              <a:t>Micro and SMEs</a:t>
            </a:r>
          </a:p>
          <a:p>
            <a:pPr lvl="1"/>
            <a:r>
              <a:rPr lang="en-US" sz="2400" dirty="0" smtClean="0"/>
              <a:t>Importance of trade credits in corporate finance</a:t>
            </a:r>
          </a:p>
          <a:p>
            <a:r>
              <a:rPr lang="en-US" sz="2800" dirty="0" smtClean="0"/>
              <a:t>Public institutional capacity</a:t>
            </a:r>
          </a:p>
          <a:p>
            <a:pPr lvl="1"/>
            <a:r>
              <a:rPr lang="en-US" sz="2400" dirty="0" smtClean="0"/>
              <a:t>Urban problem yet too centralized  a unitary state</a:t>
            </a:r>
          </a:p>
          <a:p>
            <a:pPr lvl="2"/>
            <a:r>
              <a:rPr lang="en-US" sz="2000" dirty="0" smtClean="0"/>
              <a:t>Capacity of local admins</a:t>
            </a:r>
          </a:p>
          <a:p>
            <a:pPr lvl="1"/>
            <a:r>
              <a:rPr lang="en-US" sz="2400" dirty="0" smtClean="0"/>
              <a:t>Admin reform eroded policy making capacity</a:t>
            </a:r>
            <a:endParaRPr lang="en-US" sz="2400" dirty="0"/>
          </a:p>
        </p:txBody>
      </p:sp>
      <p:sp>
        <p:nvSpPr>
          <p:cNvPr id="7"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427775888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hidden="1"/>
          <p:cNvGraphicFramePr>
            <a:graphicFrameLocks noChangeAspect="1"/>
          </p:cNvGraphicFramePr>
          <p:nvPr>
            <p:custDataLst>
              <p:tags r:id="rId2"/>
            </p:custDataLst>
            <p:extLst>
              <p:ext uri="{D42A27DB-BD31-4B8C-83A1-F6EECF244321}">
                <p14:modId xmlns:p14="http://schemas.microsoft.com/office/powerpoint/2010/main" val="27787520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8559" name="think-cell Slide" r:id="rId5" imgW="444" imgH="446" progId="TCLayout.ActiveDocument.1">
                  <p:embed/>
                </p:oleObj>
              </mc:Choice>
              <mc:Fallback>
                <p:oleObj name="think-cell Slide" r:id="rId5" imgW="444" imgH="446" progId="TCLayout.ActiveDocument.1">
                  <p:embed/>
                  <p:pic>
                    <p:nvPicPr>
                      <p:cNvPr id="6" name="Nesne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Dikdörtgen 4" hidden="1"/>
          <p:cNvSpPr/>
          <p:nvPr>
            <p:custDataLst>
              <p:tags r:id="rId3"/>
            </p:custDataLst>
          </p:nvPr>
        </p:nvSpPr>
        <p:spPr bwMode="auto">
          <a:xfrm>
            <a:off x="0" y="0"/>
            <a:ext cx="158750" cy="15875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fontAlgn="base">
              <a:spcBef>
                <a:spcPct val="0"/>
              </a:spcBef>
              <a:spcAft>
                <a:spcPct val="0"/>
              </a:spcAft>
            </a:pPr>
            <a:endParaRPr kumimoji="0" lang="en-US" sz="1600" b="1" u="none" strike="noStrike" cap="none" normalizeH="0" dirty="0" smtClean="0">
              <a:ln>
                <a:noFill/>
              </a:ln>
              <a:solidFill>
                <a:schemeClr val="tx1"/>
              </a:solidFill>
              <a:effectLst/>
              <a:latin typeface="Tahoma" panose="020B0604030504040204" pitchFamily="34" charset="0"/>
              <a:ea typeface="+mj-ea"/>
              <a:cs typeface="Arial" panose="020B0604020202020204" pitchFamily="34" charset="0"/>
              <a:sym typeface="Tahoma" panose="020B0604030504040204" pitchFamily="34" charset="0"/>
            </a:endParaRPr>
          </a:p>
        </p:txBody>
      </p:sp>
      <p:pic>
        <p:nvPicPr>
          <p:cNvPr id="7" name="Resim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6604" y="2582098"/>
            <a:ext cx="8179800" cy="3688487"/>
          </a:xfrm>
          <a:prstGeom prst="rect">
            <a:avLst/>
          </a:prstGeom>
        </p:spPr>
      </p:pic>
      <p:sp>
        <p:nvSpPr>
          <p:cNvPr id="2" name="Unvan 1"/>
          <p:cNvSpPr>
            <a:spLocks noGrp="1"/>
          </p:cNvSpPr>
          <p:nvPr>
            <p:ph type="title"/>
          </p:nvPr>
        </p:nvSpPr>
        <p:spPr>
          <a:xfrm>
            <a:off x="0" y="1783954"/>
            <a:ext cx="9144000" cy="552815"/>
          </a:xfrm>
          <a:solidFill>
            <a:srgbClr val="002060"/>
          </a:solidFill>
        </p:spPr>
        <p:txBody>
          <a:bodyPr/>
          <a:lstStyle/>
          <a:p>
            <a:pPr algn="ctr"/>
            <a:r>
              <a:rPr lang="en-US" sz="1600" dirty="0">
                <a:solidFill>
                  <a:schemeClr val="bg1"/>
                </a:solidFill>
              </a:rPr>
              <a:t>The potential initial impact on activity of partial or complete shutdowns on activity</a:t>
            </a:r>
            <a:br>
              <a:rPr lang="en-US" sz="1600" dirty="0">
                <a:solidFill>
                  <a:schemeClr val="bg1"/>
                </a:solidFill>
              </a:rPr>
            </a:br>
            <a:r>
              <a:rPr lang="en-US" sz="1600" dirty="0">
                <a:solidFill>
                  <a:schemeClr val="bg1"/>
                </a:solidFill>
              </a:rPr>
              <a:t>in selected advanced and emerging-market economies</a:t>
            </a:r>
            <a:endParaRPr lang="en-GB" sz="1600" dirty="0">
              <a:solidFill>
                <a:schemeClr val="bg1"/>
              </a:solidFill>
            </a:endParaRPr>
          </a:p>
        </p:txBody>
      </p:sp>
      <p:sp>
        <p:nvSpPr>
          <p:cNvPr id="10" name="Metin kutusu 9"/>
          <p:cNvSpPr txBox="1"/>
          <p:nvPr/>
        </p:nvSpPr>
        <p:spPr>
          <a:xfrm>
            <a:off x="607703" y="2543997"/>
            <a:ext cx="405909" cy="215444"/>
          </a:xfrm>
          <a:prstGeom prst="rect">
            <a:avLst/>
          </a:prstGeom>
          <a:solidFill>
            <a:schemeClr val="bg1"/>
          </a:solidFill>
        </p:spPr>
        <p:txBody>
          <a:bodyPr wrap="square" lIns="0" tIns="0" rIns="0" bIns="0" rtlCol="0">
            <a:spAutoFit/>
          </a:bodyPr>
          <a:lstStyle/>
          <a:p>
            <a:pPr algn="r"/>
            <a:r>
              <a:rPr lang="tr-TR" sz="1400" dirty="0" smtClean="0"/>
              <a:t>0</a:t>
            </a:r>
            <a:endParaRPr lang="en-GB" sz="1400" dirty="0"/>
          </a:p>
        </p:txBody>
      </p:sp>
      <p:sp>
        <p:nvSpPr>
          <p:cNvPr id="11" name="Metin kutusu 10"/>
          <p:cNvSpPr txBox="1"/>
          <p:nvPr/>
        </p:nvSpPr>
        <p:spPr>
          <a:xfrm>
            <a:off x="607703" y="3001524"/>
            <a:ext cx="405909" cy="215444"/>
          </a:xfrm>
          <a:prstGeom prst="rect">
            <a:avLst/>
          </a:prstGeom>
          <a:solidFill>
            <a:schemeClr val="bg1"/>
          </a:solidFill>
        </p:spPr>
        <p:txBody>
          <a:bodyPr wrap="square" lIns="0" tIns="0" rIns="0" bIns="0" rtlCol="0">
            <a:spAutoFit/>
          </a:bodyPr>
          <a:lstStyle/>
          <a:p>
            <a:pPr algn="r"/>
            <a:r>
              <a:rPr lang="tr-TR" sz="1400" dirty="0" smtClean="0"/>
              <a:t>-5</a:t>
            </a:r>
            <a:endParaRPr lang="en-GB" sz="1400" dirty="0"/>
          </a:p>
        </p:txBody>
      </p:sp>
      <p:sp>
        <p:nvSpPr>
          <p:cNvPr id="12" name="Metin kutusu 11"/>
          <p:cNvSpPr txBox="1"/>
          <p:nvPr/>
        </p:nvSpPr>
        <p:spPr>
          <a:xfrm>
            <a:off x="607703" y="3451956"/>
            <a:ext cx="405909" cy="215444"/>
          </a:xfrm>
          <a:prstGeom prst="rect">
            <a:avLst/>
          </a:prstGeom>
          <a:solidFill>
            <a:schemeClr val="bg1"/>
          </a:solidFill>
        </p:spPr>
        <p:txBody>
          <a:bodyPr wrap="square" lIns="0" tIns="0" rIns="0" bIns="0" rtlCol="0">
            <a:spAutoFit/>
          </a:bodyPr>
          <a:lstStyle/>
          <a:p>
            <a:pPr algn="r"/>
            <a:r>
              <a:rPr lang="tr-TR" sz="1400" dirty="0" smtClean="0"/>
              <a:t>-10</a:t>
            </a:r>
            <a:endParaRPr lang="en-GB" sz="1400" dirty="0"/>
          </a:p>
        </p:txBody>
      </p:sp>
      <p:sp>
        <p:nvSpPr>
          <p:cNvPr id="13" name="Metin kutusu 12"/>
          <p:cNvSpPr txBox="1"/>
          <p:nvPr/>
        </p:nvSpPr>
        <p:spPr>
          <a:xfrm>
            <a:off x="607703" y="3925315"/>
            <a:ext cx="405909" cy="215444"/>
          </a:xfrm>
          <a:prstGeom prst="rect">
            <a:avLst/>
          </a:prstGeom>
          <a:solidFill>
            <a:schemeClr val="bg1"/>
          </a:solidFill>
        </p:spPr>
        <p:txBody>
          <a:bodyPr wrap="square" lIns="0" tIns="0" rIns="0" bIns="0" rtlCol="0">
            <a:spAutoFit/>
          </a:bodyPr>
          <a:lstStyle/>
          <a:p>
            <a:pPr algn="r"/>
            <a:r>
              <a:rPr lang="tr-TR" sz="1400" dirty="0" smtClean="0"/>
              <a:t>-15</a:t>
            </a:r>
            <a:endParaRPr lang="en-GB" sz="1400" dirty="0"/>
          </a:p>
        </p:txBody>
      </p:sp>
      <p:sp>
        <p:nvSpPr>
          <p:cNvPr id="14" name="Metin kutusu 13"/>
          <p:cNvSpPr txBox="1"/>
          <p:nvPr/>
        </p:nvSpPr>
        <p:spPr>
          <a:xfrm>
            <a:off x="607703" y="4387297"/>
            <a:ext cx="405909" cy="215444"/>
          </a:xfrm>
          <a:prstGeom prst="rect">
            <a:avLst/>
          </a:prstGeom>
          <a:solidFill>
            <a:schemeClr val="bg1"/>
          </a:solidFill>
        </p:spPr>
        <p:txBody>
          <a:bodyPr wrap="square" lIns="0" tIns="0" rIns="0" bIns="0" rtlCol="0">
            <a:spAutoFit/>
          </a:bodyPr>
          <a:lstStyle/>
          <a:p>
            <a:pPr algn="r"/>
            <a:r>
              <a:rPr lang="tr-TR" sz="1400" dirty="0" smtClean="0"/>
              <a:t>-20</a:t>
            </a:r>
            <a:endParaRPr lang="en-GB" sz="1400" dirty="0"/>
          </a:p>
        </p:txBody>
      </p:sp>
      <p:sp>
        <p:nvSpPr>
          <p:cNvPr id="15" name="Metin kutusu 14"/>
          <p:cNvSpPr txBox="1"/>
          <p:nvPr/>
        </p:nvSpPr>
        <p:spPr>
          <a:xfrm>
            <a:off x="607703" y="4869069"/>
            <a:ext cx="405909" cy="215444"/>
          </a:xfrm>
          <a:prstGeom prst="rect">
            <a:avLst/>
          </a:prstGeom>
          <a:solidFill>
            <a:schemeClr val="bg1"/>
          </a:solidFill>
        </p:spPr>
        <p:txBody>
          <a:bodyPr wrap="square" lIns="0" tIns="0" rIns="0" bIns="0" rtlCol="0">
            <a:spAutoFit/>
          </a:bodyPr>
          <a:lstStyle/>
          <a:p>
            <a:pPr algn="r"/>
            <a:r>
              <a:rPr lang="tr-TR" sz="1400" dirty="0" smtClean="0"/>
              <a:t>-25</a:t>
            </a:r>
            <a:endParaRPr lang="en-GB" sz="1400" dirty="0"/>
          </a:p>
        </p:txBody>
      </p:sp>
      <p:sp>
        <p:nvSpPr>
          <p:cNvPr id="16" name="Metin kutusu 15"/>
          <p:cNvSpPr txBox="1"/>
          <p:nvPr/>
        </p:nvSpPr>
        <p:spPr>
          <a:xfrm>
            <a:off x="607703" y="5319501"/>
            <a:ext cx="405909" cy="215444"/>
          </a:xfrm>
          <a:prstGeom prst="rect">
            <a:avLst/>
          </a:prstGeom>
          <a:solidFill>
            <a:schemeClr val="bg1"/>
          </a:solidFill>
        </p:spPr>
        <p:txBody>
          <a:bodyPr wrap="square" lIns="0" tIns="0" rIns="0" bIns="0" rtlCol="0">
            <a:spAutoFit/>
          </a:bodyPr>
          <a:lstStyle/>
          <a:p>
            <a:pPr algn="r"/>
            <a:r>
              <a:rPr lang="tr-TR" sz="1400" dirty="0" smtClean="0"/>
              <a:t>-30</a:t>
            </a:r>
            <a:endParaRPr lang="en-GB" sz="1400" dirty="0"/>
          </a:p>
        </p:txBody>
      </p:sp>
      <p:sp>
        <p:nvSpPr>
          <p:cNvPr id="17" name="Metin kutusu 16"/>
          <p:cNvSpPr txBox="1"/>
          <p:nvPr/>
        </p:nvSpPr>
        <p:spPr>
          <a:xfrm>
            <a:off x="607703" y="5804405"/>
            <a:ext cx="405909" cy="215444"/>
          </a:xfrm>
          <a:prstGeom prst="rect">
            <a:avLst/>
          </a:prstGeom>
          <a:solidFill>
            <a:schemeClr val="bg1"/>
          </a:solidFill>
        </p:spPr>
        <p:txBody>
          <a:bodyPr wrap="square" lIns="0" tIns="0" rIns="0" bIns="0" rtlCol="0">
            <a:spAutoFit/>
          </a:bodyPr>
          <a:lstStyle/>
          <a:p>
            <a:pPr algn="r"/>
            <a:r>
              <a:rPr lang="tr-TR" sz="1400" dirty="0" smtClean="0"/>
              <a:t>-35</a:t>
            </a:r>
            <a:endParaRPr lang="en-GB" sz="1400" dirty="0"/>
          </a:p>
        </p:txBody>
      </p:sp>
      <p:sp>
        <p:nvSpPr>
          <p:cNvPr id="37" name="Metin kutusu 36"/>
          <p:cNvSpPr txBox="1"/>
          <p:nvPr/>
        </p:nvSpPr>
        <p:spPr>
          <a:xfrm>
            <a:off x="27709" y="6567146"/>
            <a:ext cx="7715193" cy="276999"/>
          </a:xfrm>
          <a:prstGeom prst="rect">
            <a:avLst/>
          </a:prstGeom>
          <a:noFill/>
        </p:spPr>
        <p:txBody>
          <a:bodyPr wrap="square" rtlCol="0">
            <a:spAutoFit/>
          </a:bodyPr>
          <a:lstStyle/>
          <a:p>
            <a:r>
              <a:rPr lang="tr-TR" sz="1200" dirty="0"/>
              <a:t>Source</a:t>
            </a:r>
            <a:r>
              <a:rPr lang="en-US" sz="1200" dirty="0"/>
              <a:t>: </a:t>
            </a:r>
            <a:r>
              <a:rPr lang="tr-TR" sz="1200" dirty="0"/>
              <a:t>OECD </a:t>
            </a:r>
            <a:r>
              <a:rPr lang="tr-TR" sz="1200" dirty="0" err="1"/>
              <a:t>Evaluating</a:t>
            </a:r>
            <a:r>
              <a:rPr lang="tr-TR" sz="1200" dirty="0"/>
              <a:t> the </a:t>
            </a:r>
            <a:r>
              <a:rPr lang="tr-TR" sz="1200" dirty="0" err="1"/>
              <a:t>Initial</a:t>
            </a:r>
            <a:r>
              <a:rPr lang="tr-TR" sz="1200" dirty="0"/>
              <a:t> </a:t>
            </a:r>
            <a:r>
              <a:rPr lang="tr-TR" sz="1200" dirty="0" err="1"/>
              <a:t>Impact</a:t>
            </a:r>
            <a:r>
              <a:rPr lang="tr-TR" sz="1200" dirty="0"/>
              <a:t> of COVID </a:t>
            </a:r>
            <a:r>
              <a:rPr lang="tr-TR" sz="1200" dirty="0" err="1"/>
              <a:t>Containment</a:t>
            </a:r>
            <a:r>
              <a:rPr lang="tr-TR" sz="1200" dirty="0"/>
              <a:t> Measures on Activity, TEPAV </a:t>
            </a:r>
            <a:r>
              <a:rPr lang="tr-TR" sz="1200" dirty="0" err="1"/>
              <a:t>visualizations</a:t>
            </a:r>
            <a:endParaRPr lang="en-GB" sz="1200" dirty="0"/>
          </a:p>
        </p:txBody>
      </p:sp>
      <p:sp>
        <p:nvSpPr>
          <p:cNvPr id="41" name="Metin kutusu 40"/>
          <p:cNvSpPr txBox="1"/>
          <p:nvPr/>
        </p:nvSpPr>
        <p:spPr>
          <a:xfrm rot="16200000">
            <a:off x="-1104656" y="4114152"/>
            <a:ext cx="3239508" cy="276999"/>
          </a:xfrm>
          <a:prstGeom prst="rect">
            <a:avLst/>
          </a:prstGeom>
          <a:noFill/>
        </p:spPr>
        <p:txBody>
          <a:bodyPr wrap="square" rtlCol="0">
            <a:spAutoFit/>
          </a:bodyPr>
          <a:lstStyle/>
          <a:p>
            <a:r>
              <a:rPr lang="tr-TR" sz="1200" b="1" dirty="0" smtClean="0"/>
              <a:t>Per </a:t>
            </a:r>
            <a:r>
              <a:rPr lang="tr-TR" sz="1200" b="1" dirty="0" err="1" smtClean="0"/>
              <a:t>cent</a:t>
            </a:r>
            <a:r>
              <a:rPr lang="tr-TR" sz="1200" b="1" dirty="0" smtClean="0"/>
              <a:t> of GDP at </a:t>
            </a:r>
            <a:r>
              <a:rPr lang="tr-TR" sz="1200" b="1" dirty="0" err="1" smtClean="0"/>
              <a:t>constant</a:t>
            </a:r>
            <a:r>
              <a:rPr lang="tr-TR" sz="1200" b="1" dirty="0" smtClean="0"/>
              <a:t> </a:t>
            </a:r>
            <a:r>
              <a:rPr lang="tr-TR" sz="1200" b="1" dirty="0" err="1" smtClean="0"/>
              <a:t>prices</a:t>
            </a:r>
            <a:r>
              <a:rPr lang="tr-TR" sz="1200" b="1" dirty="0" smtClean="0"/>
              <a:t>, </a:t>
            </a:r>
            <a:r>
              <a:rPr lang="tr-TR" sz="1200" b="1" dirty="0"/>
              <a:t>%</a:t>
            </a:r>
            <a:endParaRPr lang="en-GB" sz="1200" b="1" dirty="0"/>
          </a:p>
        </p:txBody>
      </p:sp>
      <p:sp>
        <p:nvSpPr>
          <p:cNvPr id="8" name="Oval 7"/>
          <p:cNvSpPr/>
          <p:nvPr/>
        </p:nvSpPr>
        <p:spPr bwMode="auto">
          <a:xfrm>
            <a:off x="4248014" y="5623795"/>
            <a:ext cx="405873" cy="792107"/>
          </a:xfrm>
          <a:prstGeom prst="ellipse">
            <a:avLst/>
          </a:prstGeom>
          <a:solidFill>
            <a:schemeClr val="accent1">
              <a:alpha val="0"/>
            </a:schemeClr>
          </a:solidFill>
          <a:ln w="9525" cap="flat" cmpd="sng" algn="ctr">
            <a:solidFill>
              <a:srgbClr val="C0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1" i="0" u="none" strike="noStrike" cap="none" normalizeH="0" baseline="0" smtClean="0">
              <a:ln>
                <a:noFill/>
              </a:ln>
              <a:solidFill>
                <a:schemeClr val="tx1"/>
              </a:solidFill>
              <a:effectLst/>
              <a:latin typeface="Arial" charset="0"/>
              <a:cs typeface="Arial" charset="0"/>
            </a:endParaRPr>
          </a:p>
        </p:txBody>
      </p:sp>
      <p:sp>
        <p:nvSpPr>
          <p:cNvPr id="42" name="Oval 41"/>
          <p:cNvSpPr/>
          <p:nvPr/>
        </p:nvSpPr>
        <p:spPr bwMode="auto">
          <a:xfrm>
            <a:off x="6562209" y="5623795"/>
            <a:ext cx="405873" cy="792107"/>
          </a:xfrm>
          <a:prstGeom prst="ellipse">
            <a:avLst/>
          </a:prstGeom>
          <a:solidFill>
            <a:schemeClr val="accent1">
              <a:alpha val="0"/>
            </a:schemeClr>
          </a:solidFill>
          <a:ln w="9525" cap="flat" cmpd="sng" algn="ctr">
            <a:solidFill>
              <a:srgbClr val="00B05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1" i="0" u="none" strike="noStrike" cap="none" normalizeH="0" baseline="0" smtClean="0">
              <a:ln>
                <a:noFill/>
              </a:ln>
              <a:solidFill>
                <a:schemeClr val="tx1"/>
              </a:solidFill>
              <a:effectLst/>
              <a:latin typeface="Arial" charset="0"/>
              <a:cs typeface="Arial" charset="0"/>
            </a:endParaRPr>
          </a:p>
        </p:txBody>
      </p:sp>
      <p:sp>
        <p:nvSpPr>
          <p:cNvPr id="43" name="Title 1"/>
          <p:cNvSpPr txBox="1">
            <a:spLocks/>
          </p:cNvSpPr>
          <p:nvPr/>
        </p:nvSpPr>
        <p:spPr bwMode="auto">
          <a:xfrm>
            <a:off x="304800" y="802944"/>
            <a:ext cx="8534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3600" b="1">
                <a:solidFill>
                  <a:srgbClr val="1F318D"/>
                </a:solidFill>
                <a:latin typeface="+mj-lt"/>
                <a:ea typeface="+mj-ea"/>
                <a:cs typeface="+mj-cs"/>
              </a:defRPr>
            </a:lvl1pPr>
            <a:lvl2pPr algn="l" rtl="0" eaLnBrk="1" fontAlgn="base" hangingPunct="1">
              <a:spcBef>
                <a:spcPct val="0"/>
              </a:spcBef>
              <a:spcAft>
                <a:spcPct val="0"/>
              </a:spcAft>
              <a:defRPr sz="4400">
                <a:solidFill>
                  <a:srgbClr val="1F318D"/>
                </a:solidFill>
                <a:latin typeface="Tahoma" pitchFamily="34" charset="0"/>
                <a:cs typeface="Arial" charset="0"/>
              </a:defRPr>
            </a:lvl2pPr>
            <a:lvl3pPr algn="l" rtl="0" eaLnBrk="1" fontAlgn="base" hangingPunct="1">
              <a:spcBef>
                <a:spcPct val="0"/>
              </a:spcBef>
              <a:spcAft>
                <a:spcPct val="0"/>
              </a:spcAft>
              <a:defRPr sz="4400">
                <a:solidFill>
                  <a:srgbClr val="1F318D"/>
                </a:solidFill>
                <a:latin typeface="Tahoma" pitchFamily="34" charset="0"/>
                <a:cs typeface="Arial" charset="0"/>
              </a:defRPr>
            </a:lvl3pPr>
            <a:lvl4pPr algn="l" rtl="0" eaLnBrk="1" fontAlgn="base" hangingPunct="1">
              <a:spcBef>
                <a:spcPct val="0"/>
              </a:spcBef>
              <a:spcAft>
                <a:spcPct val="0"/>
              </a:spcAft>
              <a:defRPr sz="4400">
                <a:solidFill>
                  <a:srgbClr val="1F318D"/>
                </a:solidFill>
                <a:latin typeface="Tahoma" pitchFamily="34" charset="0"/>
                <a:cs typeface="Arial" charset="0"/>
              </a:defRPr>
            </a:lvl4pPr>
            <a:lvl5pPr algn="l" rtl="0" eaLnBrk="1" fontAlgn="base" hangingPunct="1">
              <a:spcBef>
                <a:spcPct val="0"/>
              </a:spcBef>
              <a:spcAft>
                <a:spcPct val="0"/>
              </a:spcAft>
              <a:defRPr sz="4400">
                <a:solidFill>
                  <a:srgbClr val="1F318D"/>
                </a:solidFill>
                <a:latin typeface="Tahoma" pitchFamily="34" charset="0"/>
                <a:cs typeface="Arial" charset="0"/>
              </a:defRPr>
            </a:lvl5pPr>
            <a:lvl6pPr marL="457200" algn="l" rtl="0" eaLnBrk="1" fontAlgn="base" hangingPunct="1">
              <a:spcBef>
                <a:spcPct val="0"/>
              </a:spcBef>
              <a:spcAft>
                <a:spcPct val="0"/>
              </a:spcAft>
              <a:defRPr sz="4400">
                <a:solidFill>
                  <a:srgbClr val="1F318D"/>
                </a:solidFill>
                <a:latin typeface="Tahoma" pitchFamily="34" charset="0"/>
                <a:cs typeface="Arial" charset="0"/>
              </a:defRPr>
            </a:lvl6pPr>
            <a:lvl7pPr marL="914400" algn="l" rtl="0" eaLnBrk="1" fontAlgn="base" hangingPunct="1">
              <a:spcBef>
                <a:spcPct val="0"/>
              </a:spcBef>
              <a:spcAft>
                <a:spcPct val="0"/>
              </a:spcAft>
              <a:defRPr sz="4400">
                <a:solidFill>
                  <a:srgbClr val="1F318D"/>
                </a:solidFill>
                <a:latin typeface="Tahoma" pitchFamily="34" charset="0"/>
                <a:cs typeface="Arial" charset="0"/>
              </a:defRPr>
            </a:lvl7pPr>
            <a:lvl8pPr marL="1371600" algn="l" rtl="0" eaLnBrk="1" fontAlgn="base" hangingPunct="1">
              <a:spcBef>
                <a:spcPct val="0"/>
              </a:spcBef>
              <a:spcAft>
                <a:spcPct val="0"/>
              </a:spcAft>
              <a:defRPr sz="4400">
                <a:solidFill>
                  <a:srgbClr val="1F318D"/>
                </a:solidFill>
                <a:latin typeface="Tahoma" pitchFamily="34" charset="0"/>
                <a:cs typeface="Arial" charset="0"/>
              </a:defRPr>
            </a:lvl8pPr>
            <a:lvl9pPr marL="1828800" algn="l" rtl="0" eaLnBrk="1" fontAlgn="base" hangingPunct="1">
              <a:spcBef>
                <a:spcPct val="0"/>
              </a:spcBef>
              <a:spcAft>
                <a:spcPct val="0"/>
              </a:spcAft>
              <a:defRPr sz="4400">
                <a:solidFill>
                  <a:srgbClr val="1F318D"/>
                </a:solidFill>
                <a:latin typeface="Tahoma" pitchFamily="34" charset="0"/>
                <a:cs typeface="Arial" charset="0"/>
              </a:defRPr>
            </a:lvl9pPr>
          </a:lstStyle>
          <a:p>
            <a:r>
              <a:rPr lang="tr-TR" kern="0" dirty="0" smtClean="0"/>
              <a:t>OECD </a:t>
            </a:r>
            <a:r>
              <a:rPr lang="tr-TR" kern="0" dirty="0" err="1" smtClean="0"/>
              <a:t>growth</a:t>
            </a:r>
            <a:r>
              <a:rPr lang="tr-TR" kern="0" dirty="0" smtClean="0"/>
              <a:t> </a:t>
            </a:r>
            <a:r>
              <a:rPr lang="tr-TR" kern="0" dirty="0" err="1" smtClean="0"/>
              <a:t>impact</a:t>
            </a:r>
            <a:r>
              <a:rPr lang="tr-TR" kern="0" dirty="0" smtClean="0"/>
              <a:t>: -23 </a:t>
            </a:r>
            <a:r>
              <a:rPr lang="tr-TR" kern="0" dirty="0" err="1" smtClean="0"/>
              <a:t>percent</a:t>
            </a:r>
            <a:endParaRPr lang="en-US" kern="0" dirty="0"/>
          </a:p>
        </p:txBody>
      </p:sp>
      <p:sp>
        <p:nvSpPr>
          <p:cNvPr id="20" name="Slayt Numarası Yer Tutucusu 3"/>
          <p:cNvSpPr>
            <a:spLocks noGrp="1"/>
          </p:cNvSpPr>
          <p:nvPr>
            <p:ph type="sldNum" sz="quarter" idx="11"/>
          </p:nvPr>
        </p:nvSpPr>
        <p:spPr>
          <a:xfrm>
            <a:off x="8305800" y="4"/>
            <a:ext cx="838200" cy="5365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err="1" smtClean="0">
                <a:ln>
                  <a:noFill/>
                </a:ln>
                <a:solidFill>
                  <a:srgbClr val="CBDDEB"/>
                </a:solidFill>
                <a:effectLst/>
                <a:uLnTx/>
                <a:uFillTx/>
                <a:latin typeface="Tahoma"/>
                <a:ea typeface="+mn-ea"/>
                <a:cs typeface="Arial" charset="0"/>
              </a:rPr>
              <a:t>Slide</a:t>
            </a:r>
            <a:r>
              <a:rPr kumimoji="0" lang="tr-TR" sz="1400" b="0" i="0" u="none" strike="noStrike" kern="1200" cap="none" spc="0" normalizeH="0" baseline="0" noProof="0" dirty="0" smtClean="0">
                <a:ln>
                  <a:noFill/>
                </a:ln>
                <a:solidFill>
                  <a:srgbClr val="CBDDEB"/>
                </a:solidFill>
                <a:effectLst/>
                <a:uLnTx/>
                <a:uFillTx/>
                <a:latin typeface="Tahoma"/>
                <a:ea typeface="+mn-ea"/>
                <a:cs typeface="Arial" charset="0"/>
              </a:rPr>
              <a:t> </a:t>
            </a:r>
            <a:fld id="{800B3A91-13D1-4478-9922-86F5EE8FD7B3}" type="slidenum">
              <a:rPr kumimoji="0" lang="tr-TR" sz="1400" b="0" i="0" u="none" strike="noStrike" kern="1200" cap="none" spc="0" normalizeH="0" baseline="0" noProof="0" smtClean="0">
                <a:ln>
                  <a:noFill/>
                </a:ln>
                <a:solidFill>
                  <a:srgbClr val="CBDDEB"/>
                </a:solidFill>
                <a:effectLst/>
                <a:uLnTx/>
                <a:uFillTx/>
                <a:latin typeface="Tahoma"/>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tr-TR" sz="1400" b="0" i="0" u="none" strike="noStrike" kern="1200" cap="none" spc="0" normalizeH="0" baseline="0" noProof="0" dirty="0">
              <a:ln>
                <a:noFill/>
              </a:ln>
              <a:solidFill>
                <a:srgbClr val="CBDDEB"/>
              </a:solidFill>
              <a:effectLst/>
              <a:uLnTx/>
              <a:uFillTx/>
              <a:latin typeface="Tahoma"/>
              <a:ea typeface="+mn-ea"/>
              <a:cs typeface="Arial" charset="0"/>
            </a:endParaRPr>
          </a:p>
        </p:txBody>
      </p:sp>
    </p:spTree>
    <p:extLst>
      <p:ext uri="{BB962C8B-B14F-4D97-AF65-F5344CB8AC3E}">
        <p14:creationId xmlns:p14="http://schemas.microsoft.com/office/powerpoint/2010/main" val="94235218"/>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9AwnNGjcTN.R.iyW3lEW7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DFhV360jQg2fJ_BQRVnJO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ML9XhQd2SASw9fzUmOKtI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1uhnXSUwRZyaPVPp_RfUe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kbFv4NrO8s0KYTPP31L7h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XELf_UTmvG6kYvx1K58AS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pw1MV97bf6t3L_aL9prHc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wLLnjlO4h5BA4S2.rKTct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iUsCNl_jEGOvf03oJgez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EDujKqQQwOL5WwgLfSDCQ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NE0iqxsIj_H.afYfuv_2g"/>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snSjGLd1TIcZVbVryrqky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y0rz9LHzCv2vbcZXZyUKS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LXUrv2j36A1mn6pgxkTmq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YyzBZc8q2VM3calS4Z0nl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phGaVhkEBexIhgTwTo87z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iQHNKWnvMgAtjH3hc3Tua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EHp9A0fRjFLTsUI1mbQoN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OZmfzvCesotNUG69La_Ed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kNZCqyxZSROUJL2JX.Zc6w"/>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mDUF7y9MgaXgmd7wsQWEH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I7l1XhmSI2lOIgsqpINbX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VZWlxLRtz8QtW8H7pquvK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d4M_giNayuxXP5XKJSj59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g5o8nJspo7vvrHUNyRbk3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dHWIElPATeqpM3QJmtjr4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X3bImW9kI.hPHyusx7Kl0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OyqfzqYtOuK.o9cYbYDl9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jinBLfVihRn0f1xKSbwYJ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foXFyPK9M5Uv9L_KycsVIQ"/>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Xwd2YUZ6mvELnoEGnlRp7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V4AIvtDmsAvIXcAje34Xsg"/>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_4PF..vNWxeKb6B9S.sHxw"/>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cRev8cfLiztjJS5WIzOyI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THJ2wKg2vaXst3OitJI9og"/>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zogxi5u8e0RCxP5hheM.W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aeaGHFRhVM52fqEMQtQWkA"/>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q0AzVxeu4W_goel.U1VY8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sc1SQY2yufWJxLi3vxKRbA"/>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sc1SQY2yufWJxLi3vxKRbA"/>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GC3DRY.D6r6c_VjBiJzRD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60HxvaVASnK8_zlrmDeGe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NbC2okPaRcGOMMNPsRzodg"/>
</p:tagLst>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pav_tr4">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Arial"/>
      </a:majorFont>
      <a:minorFont>
        <a:latin typeface="Tahoma"/>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Tepav_tr4" id="{449FD6D3-7CE4-4AF9-89B9-D5EE5505BCA2}" vid="{D34CD5BC-E7EA-4AE7-80A6-232D02DF7B9C}"/>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750545CD178EE94C86101E9CB4173B31" ma:contentTypeVersion="14" ma:contentTypeDescription="Yeni belge oluşturun." ma:contentTypeScope="" ma:versionID="6026139c6f27be9902349758bfa7a144">
  <xsd:schema xmlns:xsd="http://www.w3.org/2001/XMLSchema" xmlns:xs="http://www.w3.org/2001/XMLSchema" xmlns:p="http://schemas.microsoft.com/office/2006/metadata/properties" xmlns:ns2="477f9711-9c88-4715-98e7-bb630d5f6be5" xmlns:ns3="ae29ce42-d02f-4be5-ac84-bf3524bc4e45" targetNamespace="http://schemas.microsoft.com/office/2006/metadata/properties" ma:root="true" ma:fieldsID="7c98a94fedb286d1b76c158b7c5dea88" ns2:_="" ns3:_="">
    <xsd:import namespace="477f9711-9c88-4715-98e7-bb630d5f6be5"/>
    <xsd:import namespace="ae29ce42-d02f-4be5-ac84-bf3524bc4e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7f9711-9c88-4715-98e7-bb630d5f6be5" elementFormDefault="qualified">
    <xsd:import namespace="http://schemas.microsoft.com/office/2006/documentManagement/types"/>
    <xsd:import namespace="http://schemas.microsoft.com/office/infopath/2007/PartnerControls"/>
    <xsd:element name="SharedWithUsers" ma:index="8" nillable="true" ma:displayName="Paylaşılanla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Ayrıntıları ile Paylaşıldı" ma:description="" ma:internalName="SharedWithDetails" ma:readOnly="true">
      <xsd:simpleType>
        <xsd:restriction base="dms:Note">
          <xsd:maxLength value="255"/>
        </xsd:restriction>
      </xsd:simpleType>
    </xsd:element>
    <xsd:element name="LastSharedByUser" ma:index="10" nillable="true" ma:displayName="Kullanıcıya Göre Son Paylaşılan" ma:description="" ma:internalName="LastSharedByUser" ma:readOnly="true">
      <xsd:simpleType>
        <xsd:restriction base="dms:Note">
          <xsd:maxLength value="255"/>
        </xsd:restriction>
      </xsd:simpleType>
    </xsd:element>
    <xsd:element name="LastSharedByTime" ma:index="11" nillable="true" ma:displayName="Saate Göre Son Paylaşılan"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e29ce42-d02f-4be5-ac84-bf3524bc4e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BA7B18-FD68-466F-92A0-A91E4A8FDAFE}"/>
</file>

<file path=customXml/itemProps2.xml><?xml version="1.0" encoding="utf-8"?>
<ds:datastoreItem xmlns:ds="http://schemas.openxmlformats.org/officeDocument/2006/customXml" ds:itemID="{CC6853CE-D8E2-4513-B6D3-A80C6CE81784}"/>
</file>

<file path=customXml/itemProps3.xml><?xml version="1.0" encoding="utf-8"?>
<ds:datastoreItem xmlns:ds="http://schemas.openxmlformats.org/officeDocument/2006/customXml" ds:itemID="{B14CEC95-DE49-400E-B1C4-FB4DAC812524}"/>
</file>

<file path=docProps/app.xml><?xml version="1.0" encoding="utf-8"?>
<Properties xmlns="http://schemas.openxmlformats.org/officeDocument/2006/extended-properties" xmlns:vt="http://schemas.openxmlformats.org/officeDocument/2006/docPropsVTypes">
  <TotalTime>937</TotalTime>
  <Words>1317</Words>
  <Application>Microsoft Macintosh PowerPoint</Application>
  <PresentationFormat>On-screen Show (4:3)</PresentationFormat>
  <Paragraphs>393</Paragraphs>
  <Slides>19</Slides>
  <Notes>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19</vt:i4>
      </vt:variant>
    </vt:vector>
  </HeadingPairs>
  <TitlesOfParts>
    <vt:vector size="22" baseType="lpstr">
      <vt:lpstr>Office Teması</vt:lpstr>
      <vt:lpstr>Tepav_tr4</vt:lpstr>
      <vt:lpstr>think-cell Slide</vt:lpstr>
      <vt:lpstr>COVID-19 ve Turkey How to assess the impact?  Güven SAK 2 April 2020</vt:lpstr>
      <vt:lpstr>PowerPoint Presentation</vt:lpstr>
      <vt:lpstr>How it has changed so far in TR</vt:lpstr>
      <vt:lpstr>Framework</vt:lpstr>
      <vt:lpstr>PowerPoint Presentation</vt:lpstr>
      <vt:lpstr>Number of cases passed  1 million last evening</vt:lpstr>
      <vt:lpstr>From the first to the 1000th case had taken 12 days in Turkey:Korea vs Italy</vt:lpstr>
      <vt:lpstr>Why more serious in Turkey</vt:lpstr>
      <vt:lpstr>The potential initial impact on activity of partial or complete shutdowns on activity in selected advanced and emerging-market economies</vt:lpstr>
      <vt:lpstr>Electricty consumption is important indicator to follow economic crises Electricity consumption is declining as long as number of confirmed cases increased both in Italy and Turkey</vt:lpstr>
      <vt:lpstr>It is necessary to consider the distribution of informal employment with the service sector, which will be affected negatively by the crisis</vt:lpstr>
      <vt:lpstr>Impact of coronavirus (COVID-19) on consumer spending in the United States as of March 2020, by retail category</vt:lpstr>
      <vt:lpstr>Debit and credit card expenditures, annual and weekly change: March 27-week: 33 percent decline...</vt:lpstr>
      <vt:lpstr>TEPAV Retail Confidence Indicator - TEPE</vt:lpstr>
      <vt:lpstr>TEPAV Retail Confidence Indicator - TEPE</vt:lpstr>
      <vt:lpstr>Real sector confidence index-TCMB</vt:lpstr>
      <vt:lpstr>Turkey in top risks 2020</vt:lpstr>
      <vt:lpstr>PowerPoint Presentation</vt:lpstr>
      <vt:lpstr>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and Turkey How to asses the impact?</dc:title>
  <dc:creator>AsusZ143</dc:creator>
  <cp:lastModifiedBy>Guven Sak</cp:lastModifiedBy>
  <cp:revision>63</cp:revision>
  <dcterms:created xsi:type="dcterms:W3CDTF">2020-04-01T12:17:11Z</dcterms:created>
  <dcterms:modified xsi:type="dcterms:W3CDTF">2020-04-02T17:05:39Z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0x010100750545CD178EE94C86101E9CB4173B31</vt:lpwstr>
  </property>
</Properties>
</file>